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4" r:id="rId2"/>
    <p:sldId id="283" r:id="rId3"/>
    <p:sldId id="290" r:id="rId4"/>
    <p:sldId id="289" r:id="rId5"/>
    <p:sldId id="291" r:id="rId6"/>
    <p:sldId id="300" r:id="rId7"/>
    <p:sldId id="292" r:id="rId8"/>
    <p:sldId id="293" r:id="rId9"/>
    <p:sldId id="294" r:id="rId10"/>
    <p:sldId id="285" r:id="rId11"/>
    <p:sldId id="297" r:id="rId12"/>
    <p:sldId id="295" r:id="rId13"/>
    <p:sldId id="304" r:id="rId14"/>
    <p:sldId id="298" r:id="rId15"/>
    <p:sldId id="260" r:id="rId16"/>
    <p:sldId id="302" r:id="rId17"/>
    <p:sldId id="301" r:id="rId18"/>
    <p:sldId id="286" r:id="rId19"/>
    <p:sldId id="299" r:id="rId20"/>
    <p:sldId id="303" r:id="rId21"/>
    <p:sldId id="28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ED1"/>
    <a:srgbClr val="377BA8"/>
    <a:srgbClr val="0081C8"/>
    <a:srgbClr val="000000"/>
    <a:srgbClr val="C5E0B4"/>
    <a:srgbClr val="00CC66"/>
    <a:srgbClr val="33CC33"/>
    <a:srgbClr val="FF99CC"/>
    <a:srgbClr val="99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p:scale>
          <a:sx n="83" d="100"/>
          <a:sy n="83" d="100"/>
        </p:scale>
        <p:origin x="80" y="54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288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t>2021/4/7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t>‹#›</a:t>
            </a:fld>
            <a:endParaRPr lang="zh-CN" altLang="en-US"/>
          </a:p>
        </p:txBody>
      </p:sp>
    </p:spTree>
    <p:extLst>
      <p:ext uri="{BB962C8B-B14F-4D97-AF65-F5344CB8AC3E}">
        <p14:creationId xmlns:p14="http://schemas.microsoft.com/office/powerpoint/2010/main" val="1451605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t>2021/4/7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t>‹#›</a:t>
            </a:fld>
            <a:endParaRPr lang="zh-CN" altLang="en-US"/>
          </a:p>
        </p:txBody>
      </p:sp>
    </p:spTree>
    <p:extLst>
      <p:ext uri="{BB962C8B-B14F-4D97-AF65-F5344CB8AC3E}">
        <p14:creationId xmlns:p14="http://schemas.microsoft.com/office/powerpoint/2010/main" val="568488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MO" sz="1800" dirty="0">
                <a:solidFill>
                  <a:srgbClr val="0E101A"/>
                </a:solidFill>
                <a:effectLst/>
                <a:latin typeface="Times New Roman" panose="02020603050405020304" pitchFamily="18" charset="0"/>
                <a:ea typeface="Times New Roman" panose="02020603050405020304" pitchFamily="18" charset="0"/>
              </a:rPr>
              <a:t>Hi everyone.</a:t>
            </a:r>
            <a:r>
              <a:rPr lang="en-US" altLang="zh-MO" sz="1800" dirty="0">
                <a:solidFill>
                  <a:srgbClr val="000000"/>
                </a:solidFill>
                <a:effectLst/>
                <a:latin typeface="Times New Roman" panose="02020603050405020304" pitchFamily="18" charset="0"/>
                <a:ea typeface="Times New Roman" panose="02020603050405020304" pitchFamily="18" charset="0"/>
              </a:rPr>
              <a:t> My name is ZHENG ZHONG. I am a undergraduate student at the Peking University. In the next 20 minute,</a:t>
            </a:r>
            <a:r>
              <a:rPr lang="en-US" altLang="zh-MO" sz="1800" dirty="0">
                <a:solidFill>
                  <a:srgbClr val="0E101A"/>
                </a:solidFill>
                <a:effectLst/>
                <a:latin typeface="Times New Roman" panose="02020603050405020304" pitchFamily="18" charset="0"/>
                <a:ea typeface="Times New Roman" panose="02020603050405020304" pitchFamily="18" charset="0"/>
              </a:rPr>
              <a:t> I am going to introduce a new data structure which can find burst item in high-speed data streams in real-time. And we called the data structure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a:solidFill>
                  <a:srgbClr val="0E101A"/>
                </a:solidFill>
                <a:effectLst/>
                <a:latin typeface="Times New Roman" panose="02020603050405020304" pitchFamily="18" charset="0"/>
                <a:ea typeface="Times New Roman" panose="02020603050405020304" pitchFamily="18" charset="0"/>
              </a:rPr>
              <a:t>”. </a:t>
            </a:r>
            <a:endParaRPr lang="zh-TW" altLang="zh-MO" sz="180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a:t>
            </a:fld>
            <a:endParaRPr lang="zh-CN" altLang="en-US"/>
          </a:p>
        </p:txBody>
      </p:sp>
    </p:spTree>
    <p:extLst>
      <p:ext uri="{BB962C8B-B14F-4D97-AF65-F5344CB8AC3E}">
        <p14:creationId xmlns:p14="http://schemas.microsoft.com/office/powerpoint/2010/main" val="217421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MO" sz="1800" dirty="0">
                <a:solidFill>
                  <a:srgbClr val="0E101A"/>
                </a:solidFill>
                <a:effectLst/>
                <a:latin typeface="Calibri" panose="020F0502020204030204" pitchFamily="34" charset="0"/>
                <a:ea typeface="DFKai-SB" panose="03000509000000000000" pitchFamily="65" charset="-120"/>
                <a:cs typeface="Times New Roman" panose="02020603050405020304" pitchFamily="18" charset="0"/>
              </a:rPr>
              <a:t>The second part is the algorithm.</a:t>
            </a:r>
            <a:endParaRPr lang="zh-MO"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10</a:t>
            </a:fld>
            <a:endParaRPr lang="zh-CN" altLang="en-US"/>
          </a:p>
        </p:txBody>
      </p:sp>
    </p:spTree>
    <p:extLst>
      <p:ext uri="{BB962C8B-B14F-4D97-AF65-F5344CB8AC3E}">
        <p14:creationId xmlns:p14="http://schemas.microsoft.com/office/powerpoint/2010/main" val="70380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First we introduce the strawman solution. We use m Count-Min sketch to record the latest m time window’s frequency. The first Count-min sketch record the first time window, and the second Count-min sketch record the second time window, and so on……Now we know the latest m time window’s frequency. So we just check each item if they burst in the latest m time window. If we find a pattern like this, we report a burst occurs. This approach can detect burst smaller than m-2 window. However, in this way, the space complexity and time complexity for each item are both O(m). In contrast, these two complexities of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are O(1).</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11</a:t>
            </a:fld>
            <a:endParaRPr lang="zh-CN" altLang="en-US"/>
          </a:p>
        </p:txBody>
      </p:sp>
    </p:spTree>
    <p:extLst>
      <p:ext uri="{BB962C8B-B14F-4D97-AF65-F5344CB8AC3E}">
        <p14:creationId xmlns:p14="http://schemas.microsoft.com/office/powerpoint/2010/main" val="230414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has two stages: stage 1 and stage 2. Stage 1 is like a filter, it selects potential burst and inserts them into stage 2. Stage 2 storage potential bursts and double-check if there is really a burst occurring. Each item inserted to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will first be inserted to stage 1, then be inserted to stage 2. </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12</a:t>
            </a:fld>
            <a:endParaRPr lang="zh-CN" altLang="en-US"/>
          </a:p>
        </p:txBody>
      </p:sp>
    </p:spTree>
    <p:extLst>
      <p:ext uri="{BB962C8B-B14F-4D97-AF65-F5344CB8AC3E}">
        <p14:creationId xmlns:p14="http://schemas.microsoft.com/office/powerpoint/2010/main" val="882030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Stage 1 uses the technique of running track to select potential burst items and send them to stage 2. The technique of running track means that we randomly send items to different running track, and let the items in the same track compete. And the fastest item, that is, the champion of each track, has a chance to be regarded as a potential burst. We can see that lots of items are inserted into the stage 1, and just a few items will be regarded as potential burst. And the non-potential burst, that is, items with a small arrival rate, will be filtered out in stage 1. Let see our experimental result: the red column donate the number of items, and the green column donates the number of items regarded as potential burst. We can see that only 13% items are regarded as potential bursts. It can highly decrease the workload of stage 2 to save memory. The blue column donates the number of real bursts. And the orange column donates the number of bursts regarded as potential bursts. From 479 to 475, we can see that almost no real burst item was wrongly filtered out by stage 1.</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13</a:t>
            </a:fld>
            <a:endParaRPr lang="zh-CN" altLang="en-US"/>
          </a:p>
        </p:txBody>
      </p:sp>
    </p:spTree>
    <p:extLst>
      <p:ext uri="{BB962C8B-B14F-4D97-AF65-F5344CB8AC3E}">
        <p14:creationId xmlns:p14="http://schemas.microsoft.com/office/powerpoint/2010/main" val="17988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Then we will insert all the potential burst items to stage 2. Stage 2 use snapshotting to monitor if there is a burst occurring. The snapshotting means that we would not record the entire pattern of an item. Instead, we just take a snapshotting when the item’s speed sudden increase or sudden decrease, because the sudden increase and the sudden decrease can directly characterize the burst. Therefore, the complexity of the insertion speed and space is O(1).</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14</a:t>
            </a:fld>
            <a:endParaRPr lang="zh-CN" altLang="en-US"/>
          </a:p>
        </p:txBody>
      </p:sp>
    </p:spTree>
    <p:extLst>
      <p:ext uri="{BB962C8B-B14F-4D97-AF65-F5344CB8AC3E}">
        <p14:creationId xmlns:p14="http://schemas.microsoft.com/office/powerpoint/2010/main" val="179900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Now I will show you an example and explain how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works. Stage 1 is a hash bucket array. Each bucket record an item’s ID and frequency. For an incoming item, we hash it into d hash buckets. In this example, d equals one. If the bucket is empty, we insert the item in it and set its frequency as 1. If the incoming item’s ID and the bucket’s ID are the same, we increase the frequency by 1. If the item’s ID is different from the bucket’s ID, the incoming ID will try to evict the bucket’s ID. So the bucket’s frequency will be decreased by one. And when a bucket’s frequency is decreased to 0, like e7, the ID will be evicted, and the bucket will be cleaned to empty. When an item’s frequency reaches a threshold, which is 50 in this example, the item will be regarded as a potential burst, and it will be sent to stage 2. After that, the bucket in stage 1 will be cleaned to empty, because e4 is already a potential burst, and no more need to pass stage 1. In this way, slow items will be filtered out, and fast items will be inserted into stage 2.</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15</a:t>
            </a:fld>
            <a:endParaRPr lang="zh-CN" altLang="en-US"/>
          </a:p>
        </p:txBody>
      </p:sp>
    </p:spTree>
    <p:extLst>
      <p:ext uri="{BB962C8B-B14F-4D97-AF65-F5344CB8AC3E}">
        <p14:creationId xmlns:p14="http://schemas.microsoft.com/office/powerpoint/2010/main" val="397016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Stage 2 is to monitor potential burst. It is also a bucket array. Differently, each bucket in Stage 2 can storage more than 1 item. In this example, can storage 4 items. To accurately detect burst, for each potential burst item, we record 4 of its information. They are the item’s ID, its frequency in the previous window, its frequency in the current window, and the newest sudden increase window’s number. Similarly, for each item inserted into stage 2, we will hash it into a hash bucket. If the bucket is not full, we insert the item into the bucket. Notice that 50 e4 items was inserted into stage 2, so we insert e4 into the bucket, and initialize its frequency in the current window to 50. If an incoming item’s ID has already been in stage 2, we will directly insert it into stage 2 because it has already been a potential burst. The result is that its frequency in the current window increase by 1. At the end of each time window, we will scan the whole stage 2 to check if bursts occur. Suppose the burst threshold is 100, which means the windows between the burst’s sudden increase and sudden decrease window must higher than 100. The frequency of e9 in the recent two time windows is both lower than the burst threshold. Therefore, we think e9 is no more a potential burst and evict it from Stage 2. For e10, its frequency in the current window is lower than the burst threshold, so we clean its newest sudden increase time window’s number to 0 to make sure this illegal burst would not be reported. Suppose the parameter k is 2, where k is related to the definition of sudden increase and sudden decrease. For e11, we find that its frequency in the current window is 2 times larger than the previous window, so we know a sudden increase happened. To record the sudden increase, we record the current window’s number to its newest sudden increase window’s number. In this example, the number is 8. Similarly, for e12, we find that its frequency in the current window is 1 over 2 times smaller than the previous window, so we know a sudden decrease happened. And the bucket record that e12 newest sudden increase is in the third time window, so we report a 5 time window burst of e12 occurs and clean the newest sudden increase window’s number to zero.</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16</a:t>
            </a:fld>
            <a:endParaRPr lang="zh-CN" altLang="en-US"/>
          </a:p>
        </p:txBody>
      </p:sp>
    </p:spTree>
    <p:extLst>
      <p:ext uri="{BB962C8B-B14F-4D97-AF65-F5344CB8AC3E}">
        <p14:creationId xmlns:p14="http://schemas.microsoft.com/office/powerpoint/2010/main" val="157529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We also have an optimization version to reduce duplication. It can raise the accuracy of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The specific approach is in the paper.</a:t>
            </a:r>
            <a:endParaRPr lang="zh-TW" altLang="zh-MO" sz="1800" dirty="0">
              <a:effectLst/>
              <a:latin typeface="Times New Roman" panose="02020603050405020304" pitchFamily="18" charset="0"/>
              <a:ea typeface="Times New Roman" panose="02020603050405020304" pitchFamily="18" charset="0"/>
            </a:endParaRPr>
          </a:p>
          <a:p>
            <a:endParaRPr lang="zh-MO"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17</a:t>
            </a:fld>
            <a:endParaRPr lang="zh-CN" altLang="en-US"/>
          </a:p>
        </p:txBody>
      </p:sp>
    </p:spTree>
    <p:extLst>
      <p:ext uri="{BB962C8B-B14F-4D97-AF65-F5344CB8AC3E}">
        <p14:creationId xmlns:p14="http://schemas.microsoft.com/office/powerpoint/2010/main" val="335485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MO" sz="1800" dirty="0">
                <a:solidFill>
                  <a:srgbClr val="0E101A"/>
                </a:solidFill>
                <a:effectLst/>
                <a:latin typeface="Calibri" panose="020F0502020204030204" pitchFamily="34" charset="0"/>
                <a:ea typeface="DFKai-SB" panose="03000509000000000000" pitchFamily="65" charset="-120"/>
                <a:cs typeface="Times New Roman" panose="02020603050405020304" pitchFamily="18" charset="0"/>
              </a:rPr>
              <a:t>The final part is about the experimental result</a:t>
            </a:r>
            <a:r>
              <a:rPr lang="en-US" altLang="zh-MO" sz="1800" dirty="0">
                <a:solidFill>
                  <a:srgbClr val="0E101A"/>
                </a:solidFill>
                <a:effectLst/>
                <a:latin typeface="等线" panose="02010600030101010101" pitchFamily="2" charset="-122"/>
                <a:cs typeface="Times New Roman" panose="02020603050405020304" pitchFamily="18" charset="0"/>
              </a:rPr>
              <a:t>s</a:t>
            </a:r>
            <a:r>
              <a:rPr lang="en-US" altLang="zh-MO" sz="1800" dirty="0">
                <a:solidFill>
                  <a:srgbClr val="0E101A"/>
                </a:solidFill>
                <a:effectLst/>
                <a:latin typeface="Calibri" panose="020F0502020204030204" pitchFamily="34" charset="0"/>
                <a:ea typeface="DFKai-SB" panose="03000509000000000000" pitchFamily="65" charset="-120"/>
                <a:cs typeface="Times New Roman" panose="02020603050405020304" pitchFamily="18" charset="0"/>
              </a:rPr>
              <a:t>.</a:t>
            </a:r>
            <a:endParaRPr lang="zh-MO"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18</a:t>
            </a:fld>
            <a:endParaRPr lang="zh-CN" altLang="en-US"/>
          </a:p>
        </p:txBody>
      </p:sp>
    </p:spTree>
    <p:extLst>
      <p:ext uri="{BB962C8B-B14F-4D97-AF65-F5344CB8AC3E}">
        <p14:creationId xmlns:p14="http://schemas.microsoft.com/office/powerpoint/2010/main" val="160444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Our metric is Recall rate, precision rate, and throughput. Recall rate is the ratio of the number of correctly reported to the number of true instances. Precision Rate is the ratio of the number of correctly reported to the number of reported instances. Throughput is million insertions per second. We can see that our recall rate and precision rate is much better than the strawman solution. When the memory usage is 100KB, the recall rerate of our basic version is over 97%, and the optimization version is over 98%. The precision rate of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is over 98% in all memory usage. The conclusion is, using a small amount of memory,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BurstSketch’s</a:t>
            </a:r>
            <a:r>
              <a:rPr lang="en-US" altLang="zh-MO" sz="1800" dirty="0">
                <a:solidFill>
                  <a:srgbClr val="0E101A"/>
                </a:solidFill>
                <a:effectLst/>
                <a:latin typeface="Times New Roman" panose="02020603050405020304" pitchFamily="18" charset="0"/>
                <a:ea typeface="Times New Roman" panose="02020603050405020304" pitchFamily="18" charset="0"/>
              </a:rPr>
              <a:t> accuracy is very high. Let’s see the throughput result.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BurstSketch’s</a:t>
            </a:r>
            <a:r>
              <a:rPr lang="en-US" altLang="zh-MO" sz="1800" dirty="0">
                <a:solidFill>
                  <a:srgbClr val="0E101A"/>
                </a:solidFill>
                <a:effectLst/>
                <a:latin typeface="Times New Roman" panose="02020603050405020304" pitchFamily="18" charset="0"/>
                <a:ea typeface="Times New Roman" panose="02020603050405020304" pitchFamily="18" charset="0"/>
              </a:rPr>
              <a:t> throughput outperforms the strawman solution. We find that parameter d in the optimization version is a trade-off between accuracy and throughput. The throughput drop with the increasing d, while the accuracy grows with the increasing d. The throughput of </a:t>
            </a:r>
            <a:r>
              <a:rPr lang="en-US" altLang="zh-MO" sz="1800" dirty="0" err="1">
                <a:solidFill>
                  <a:srgbClr val="0E101A"/>
                </a:solidFill>
                <a:effectLst/>
                <a:latin typeface="Times New Roman" panose="02020603050405020304" pitchFamily="18" charset="0"/>
                <a:ea typeface="Times New Roman" panose="02020603050405020304" pitchFamily="18" charset="0"/>
              </a:rPr>
              <a:t>BurstSketch</a:t>
            </a:r>
            <a:r>
              <a:rPr lang="en-US" altLang="zh-MO" sz="1800" dirty="0">
                <a:solidFill>
                  <a:srgbClr val="0E101A"/>
                </a:solidFill>
                <a:effectLst/>
                <a:latin typeface="Times New Roman" panose="02020603050405020304" pitchFamily="18" charset="0"/>
                <a:ea typeface="Times New Roman" panose="02020603050405020304" pitchFamily="18" charset="0"/>
              </a:rPr>
              <a:t> with d equal to one can achieve 1.6 million insertions per second.</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19</a:t>
            </a:fld>
            <a:endParaRPr lang="zh-CN" altLang="en-US"/>
          </a:p>
        </p:txBody>
      </p:sp>
    </p:spTree>
    <p:extLst>
      <p:ext uri="{BB962C8B-B14F-4D97-AF65-F5344CB8AC3E}">
        <p14:creationId xmlns:p14="http://schemas.microsoft.com/office/powerpoint/2010/main" val="69644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MO" sz="1800" dirty="0">
                <a:solidFill>
                  <a:srgbClr val="0E101A"/>
                </a:solidFill>
                <a:effectLst/>
                <a:latin typeface="Calibri" panose="020F0502020204030204" pitchFamily="34" charset="0"/>
                <a:ea typeface="DFKai-SB" panose="03000509000000000000" pitchFamily="65" charset="-120"/>
                <a:cs typeface="Times New Roman" panose="02020603050405020304" pitchFamily="18" charset="0"/>
              </a:rPr>
              <a:t>Part one is about the background.</a:t>
            </a:r>
            <a:endParaRPr lang="zh-MO" altLang="en-US"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a:t>
            </a:fld>
            <a:endParaRPr lang="zh-CN" altLang="en-US"/>
          </a:p>
        </p:txBody>
      </p:sp>
    </p:spTree>
    <p:extLst>
      <p:ext uri="{BB962C8B-B14F-4D97-AF65-F5344CB8AC3E}">
        <p14:creationId xmlns:p14="http://schemas.microsoft.com/office/powerpoint/2010/main" val="20932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We also have an extended version to detect burst inside burst. In our basic version, only the middle burst with the largest peak value would be regarded as burst. It can make sure there is just at least one burst in a very moment. In the extended version, we also regard the bottom one as burst since it also has a sudden increase and a sudden decrease. So there are two bursts. We call the middle one burst inside burst. The specific algorithm of the extended version is in the paper. And the experimental result is, its recall rate and precision rate just drop a little compared to the basic version.</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20</a:t>
            </a:fld>
            <a:endParaRPr lang="zh-CN" altLang="en-US"/>
          </a:p>
        </p:txBody>
      </p:sp>
    </p:spTree>
    <p:extLst>
      <p:ext uri="{BB962C8B-B14F-4D97-AF65-F5344CB8AC3E}">
        <p14:creationId xmlns:p14="http://schemas.microsoft.com/office/powerpoint/2010/main" val="305625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That is my talk. Our cold is open-sourced in </a:t>
            </a:r>
            <a:r>
              <a:rPr lang="en-US" altLang="zh-MO" sz="1800" dirty="0" err="1">
                <a:solidFill>
                  <a:srgbClr val="0E101A"/>
                </a:solidFill>
                <a:effectLst/>
                <a:latin typeface="Times New Roman" panose="02020603050405020304" pitchFamily="18" charset="0"/>
                <a:ea typeface="Times New Roman" panose="02020603050405020304" pitchFamily="18" charset="0"/>
              </a:rPr>
              <a:t>Github</a:t>
            </a:r>
            <a:r>
              <a:rPr lang="en-US" altLang="zh-MO" sz="1800" dirty="0">
                <a:solidFill>
                  <a:srgbClr val="0E101A"/>
                </a:solidFill>
                <a:effectLst/>
                <a:latin typeface="Times New Roman" panose="02020603050405020304" pitchFamily="18" charset="0"/>
                <a:ea typeface="Times New Roman" panose="02020603050405020304" pitchFamily="18" charset="0"/>
              </a:rPr>
              <a:t>. Thank you!</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21</a:t>
            </a:fld>
            <a:endParaRPr lang="zh-CN" altLang="en-US"/>
          </a:p>
        </p:txBody>
      </p:sp>
    </p:spTree>
    <p:extLst>
      <p:ext uri="{BB962C8B-B14F-4D97-AF65-F5344CB8AC3E}">
        <p14:creationId xmlns:p14="http://schemas.microsoft.com/office/powerpoint/2010/main" val="143116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The data stream model is that items will appear in a time sequence one by one. Therefore, one challenge about the high-speed data stream process is that we must process it very fast. Otherwise, we may lose the items.</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a:t>
            </a:fld>
            <a:endParaRPr lang="zh-CN" altLang="en-US"/>
          </a:p>
        </p:txBody>
      </p:sp>
    </p:spTree>
    <p:extLst>
      <p:ext uri="{BB962C8B-B14F-4D97-AF65-F5344CB8AC3E}">
        <p14:creationId xmlns:p14="http://schemas.microsoft.com/office/powerpoint/2010/main" val="203370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Our target, burst, is a common pattern in data streams, which is characterized by a </a:t>
            </a:r>
            <a:r>
              <a:rPr lang="zh-TW" altLang="zh-MO" sz="1800" i="1" dirty="0">
                <a:effectLst/>
                <a:latin typeface="Times New Roman" panose="02020603050405020304" pitchFamily="18" charset="0"/>
                <a:ea typeface="Times New Roman" panose="02020603050405020304" pitchFamily="18" charset="0"/>
              </a:rPr>
              <a:t>sudden increase </a:t>
            </a:r>
            <a:r>
              <a:rPr lang="zh-TW" altLang="zh-MO" sz="1800" dirty="0">
                <a:effectLst/>
                <a:latin typeface="Times New Roman" panose="02020603050405020304" pitchFamily="18" charset="0"/>
                <a:ea typeface="Times New Roman" panose="02020603050405020304" pitchFamily="18" charset="0"/>
              </a:rPr>
              <a:t>in terms of arrival rate followed by a </a:t>
            </a:r>
            <a:r>
              <a:rPr lang="zh-TW" altLang="zh-MO" sz="1800" i="1" dirty="0">
                <a:effectLst/>
                <a:latin typeface="Times New Roman" panose="02020603050405020304" pitchFamily="18" charset="0"/>
                <a:ea typeface="Times New Roman" panose="02020603050405020304" pitchFamily="18" charset="0"/>
              </a:rPr>
              <a:t>sudden decrease</a:t>
            </a:r>
            <a:r>
              <a:rPr lang="zh-TW" altLang="zh-MO" sz="1800" dirty="0">
                <a:effectLst/>
                <a:latin typeface="Times New Roman" panose="02020603050405020304" pitchFamily="18" charset="0"/>
                <a:ea typeface="Times New Roman" panose="02020603050405020304" pitchFamily="18" charset="0"/>
              </a:rPr>
              <a:t>. Let’s see an example. These two patterns are bursts. We can see the speed of this item first increase sharply and then decrease sharply. Let see another example. This is the timeline. At first, we divide the timeline into many time windows. In the first window, the item appears several times. In the second window, the item appears much more times than the first window. Specifically, when the number of appearances in the current window is k times larger than the previous window, we regard that a sudden increase occurs. In this case, the second window is the sudden increase window. The third window’s frequency seems similar to the second window. And also the fourth and fifth windows. In the sixth window, the item appears much less than the fifth window. Specifically, when the number of appearances in the current window is one over k times smaller than the previous window, we regard that a sudden decrease occurs. In this case, the sixth window is the sudden decrease window. And we regard the number of the burst last as burst’s width, which is 4 in this case. We also define that burst’s frequency of the windows between the sudden increase window and the sudden decrease window must be higher than a burst threshold. Because first we usually do not care about infrequent item’s burst in practice. Second, if an item’s frequency in the recent 3 windows is 0, 1, 0, it also has sudden increase and sudden decrease, but regard this kind of pattern as a burst is obviously unreasonable. </a:t>
            </a:r>
          </a:p>
        </p:txBody>
      </p:sp>
      <p:sp>
        <p:nvSpPr>
          <p:cNvPr id="4" name="灯片编号占位符 3"/>
          <p:cNvSpPr>
            <a:spLocks noGrp="1"/>
          </p:cNvSpPr>
          <p:nvPr>
            <p:ph type="sldNum" sz="quarter" idx="5"/>
          </p:nvPr>
        </p:nvSpPr>
        <p:spPr/>
        <p:txBody>
          <a:bodyPr/>
          <a:lstStyle/>
          <a:p>
            <a:fld id="{FE403211-B18B-477D-A05F-14E4BC87236F}" type="slidenum">
              <a:rPr lang="zh-CN" altLang="en-US" smtClean="0"/>
              <a:t>4</a:t>
            </a:fld>
            <a:endParaRPr lang="zh-CN" altLang="en-US"/>
          </a:p>
        </p:txBody>
      </p:sp>
    </p:spTree>
    <p:extLst>
      <p:ext uri="{BB962C8B-B14F-4D97-AF65-F5344CB8AC3E}">
        <p14:creationId xmlns:p14="http://schemas.microsoft.com/office/powerpoint/2010/main" val="141435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Burst has a lot of applications in multiple areas. In the financial area, if a burst of a shock’s price occurs, it may mean a market manipulation happens. This example is about the GME event. If you paid attention to the American stock market, you must know it. It was indeed about market manipulation. In the network area, bandwidth is a valuable resource. You can see this line is the bandwidth level, which normally can cover the traffic volume. However, when a burst occurs, the traffic volume will higher than the bandwidth limit, and some network packets will be discarded, which will cause severe problems. So we should find these burst in time, and temporally assign more bandwidth for it. In the data mining area, when the searching times of a word burst, it may mean some noticeable event occur. We can see that the searching times of Biden burst in November 1 to November 7. And we all know that in these days people were holding the American election.</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5</a:t>
            </a:fld>
            <a:endParaRPr lang="zh-CN" altLang="en-US"/>
          </a:p>
        </p:txBody>
      </p:sp>
    </p:spTree>
    <p:extLst>
      <p:ext uri="{BB962C8B-B14F-4D97-AF65-F5344CB8AC3E}">
        <p14:creationId xmlns:p14="http://schemas.microsoft.com/office/powerpoint/2010/main" val="278652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In fact, because of the importance of burst, burst has many definitions. Except ours, the most influential definition is large acceleration. Let’s see an example. In this point, the acceleration of the item is large, so they regard it as a burst. However, for the above applications, this definition is not complete, because an item’s speed can just increase sharply and become stable or decrease slowly.</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6</a:t>
            </a:fld>
            <a:endParaRPr lang="zh-CN" altLang="en-US"/>
          </a:p>
        </p:txBody>
      </p:sp>
    </p:spTree>
    <p:extLst>
      <p:ext uri="{BB962C8B-B14F-4D97-AF65-F5344CB8AC3E}">
        <p14:creationId xmlns:p14="http://schemas.microsoft.com/office/powerpoint/2010/main" val="390887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So our task is real-time burst detection in the high-speed data streams. The design goal of the data structure is fast, accurate, and compact. Because the data structure has to handle high-speed data streams too, the insertion speed must be very fast. To find burst accurately, its precision rate and recall rate must be high. These two metrics I will elaborate on in the experiment part. And the data structure must be compact, so that the cache can hold the entire data structure to raise its speed.</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7</a:t>
            </a:fld>
            <a:endParaRPr lang="zh-CN" altLang="en-US"/>
          </a:p>
        </p:txBody>
      </p:sp>
    </p:spTree>
    <p:extLst>
      <p:ext uri="{BB962C8B-B14F-4D97-AF65-F5344CB8AC3E}">
        <p14:creationId xmlns:p14="http://schemas.microsoft.com/office/powerpoint/2010/main" val="327470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To satisfy these design goals, we believe a kind of probabilistic algorithm --- sketch is the best solution. Sketches are extremely compact. Its insertion speed and query speed are very fast. The time complexity is O(1). Its accuracy is controllable. When we think the sketch’s accuracy is not high enough, we can give it more memory to raise the accuracy. The most classic sketch algorithm is Count-min sketch, aka CM sketch. We use O(1) time to insert every item in the data stream. When we query, the Count-min sketch can report an arbitrary item’s frequency.</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8</a:t>
            </a:fld>
            <a:endParaRPr lang="zh-CN" altLang="en-US"/>
          </a:p>
        </p:txBody>
      </p:sp>
    </p:spTree>
    <p:extLst>
      <p:ext uri="{BB962C8B-B14F-4D97-AF65-F5344CB8AC3E}">
        <p14:creationId xmlns:p14="http://schemas.microsoft.com/office/powerpoint/2010/main" val="427105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MO" sz="1800" dirty="0">
                <a:solidFill>
                  <a:srgbClr val="0E101A"/>
                </a:solidFill>
                <a:effectLst/>
                <a:latin typeface="Times New Roman" panose="02020603050405020304" pitchFamily="18" charset="0"/>
                <a:ea typeface="Times New Roman" panose="02020603050405020304" pitchFamily="18" charset="0"/>
              </a:rPr>
              <a:t>The related work is </a:t>
            </a:r>
            <a:r>
              <a:rPr lang="en-US" altLang="zh-MO" sz="1800" dirty="0" err="1">
                <a:solidFill>
                  <a:srgbClr val="0E101A"/>
                </a:solidFill>
                <a:effectLst/>
                <a:latin typeface="Times New Roman" panose="02020603050405020304" pitchFamily="18" charset="0"/>
                <a:ea typeface="Times New Roman" panose="02020603050405020304" pitchFamily="18" charset="0"/>
              </a:rPr>
              <a:t>TopicSketch</a:t>
            </a:r>
            <a:r>
              <a:rPr lang="en-US" altLang="zh-MO" sz="1800" dirty="0">
                <a:solidFill>
                  <a:srgbClr val="0E101A"/>
                </a:solidFill>
                <a:effectLst/>
                <a:latin typeface="Times New Roman" panose="02020603050405020304" pitchFamily="18" charset="0"/>
                <a:ea typeface="Times New Roman" panose="02020603050405020304" pitchFamily="18" charset="0"/>
              </a:rPr>
              <a:t> and CM-PBE. In fact, the difference between our algorithm and these two algorithms is very large. First, as mention before, the definition of burst is different. These two works regard large acceleration as burst, while we regard a pulse-like pattern as burst. The result is, we can not detect the bursts they defined, and they also can not detect the burst we defined. Second, the focus of the three algorithms is different. </a:t>
            </a:r>
            <a:r>
              <a:rPr lang="en-US" altLang="zh-MO" sz="1800" dirty="0" err="1">
                <a:solidFill>
                  <a:srgbClr val="0E101A"/>
                </a:solidFill>
                <a:effectLst/>
                <a:latin typeface="Times New Roman" panose="02020603050405020304" pitchFamily="18" charset="0"/>
                <a:ea typeface="Times New Roman" panose="02020603050405020304" pitchFamily="18" charset="0"/>
              </a:rPr>
              <a:t>TopicSketch</a:t>
            </a:r>
            <a:r>
              <a:rPr lang="en-US" altLang="zh-MO" sz="1800" dirty="0">
                <a:solidFill>
                  <a:srgbClr val="0E101A"/>
                </a:solidFill>
                <a:effectLst/>
                <a:latin typeface="Times New Roman" panose="02020603050405020304" pitchFamily="18" charset="0"/>
                <a:ea typeface="Times New Roman" panose="02020603050405020304" pitchFamily="18" charset="0"/>
              </a:rPr>
              <a:t> can only detect burst events on Twitter, while our detection is general. CM-PBE focuses on burst detection in history, while we focus on real-time burst detection. Third, these two algorithms just use the most classic sketch, Count-Min sketch, to detect burst, while we use more advanced sketches algorithm to raise our accuracy.</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9</a:t>
            </a:fld>
            <a:endParaRPr lang="zh-CN" altLang="en-US"/>
          </a:p>
        </p:txBody>
      </p:sp>
    </p:spTree>
    <p:extLst>
      <p:ext uri="{BB962C8B-B14F-4D97-AF65-F5344CB8AC3E}">
        <p14:creationId xmlns:p14="http://schemas.microsoft.com/office/powerpoint/2010/main" val="119282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pPr/>
              <a:t>‹#›</a:t>
            </a:fld>
            <a:endParaRPr lang="zh-CN" altLang="en-US" dirty="0"/>
          </a:p>
        </p:txBody>
      </p:sp>
      <p:sp>
        <p:nvSpPr>
          <p:cNvPr id="5" name="灯片编号占位符 3"/>
          <p:cNvSpPr txBox="1">
            <a:spLocks/>
          </p:cNvSpPr>
          <p:nvPr userDrawn="1"/>
        </p:nvSpPr>
        <p:spPr>
          <a:xfrm>
            <a:off x="10495280" y="6356349"/>
            <a:ext cx="1437640" cy="365125"/>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第     页</a:t>
            </a:r>
          </a:p>
        </p:txBody>
      </p:sp>
    </p:spTree>
    <p:extLst>
      <p:ext uri="{BB962C8B-B14F-4D97-AF65-F5344CB8AC3E}">
        <p14:creationId xmlns:p14="http://schemas.microsoft.com/office/powerpoint/2010/main" val="225133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6205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36170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305471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image" Target="../media/image220.png"/><Relationship Id="rId10" Type="http://schemas.openxmlformats.org/officeDocument/2006/relationships/image" Target="../media/image33.png"/><Relationship Id="rId4" Type="http://schemas.openxmlformats.org/officeDocument/2006/relationships/image" Target="../media/image210.png"/><Relationship Id="rId9" Type="http://schemas.openxmlformats.org/officeDocument/2006/relationships/image" Target="../media/image260.png"/></Relationships>
</file>

<file path=ppt/slides/_rels/slide14.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png"/><Relationship Id="rId7"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80.png"/><Relationship Id="rId9" Type="http://schemas.openxmlformats.org/officeDocument/2006/relationships/image" Target="../media/image330.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5.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3.png"/><Relationship Id="rId3" Type="http://schemas.openxmlformats.org/officeDocument/2006/relationships/image" Target="../media/image52.png"/><Relationship Id="rId21" Type="http://schemas.openxmlformats.org/officeDocument/2006/relationships/image" Target="../media/image61.png"/><Relationship Id="rId7" Type="http://schemas.openxmlformats.org/officeDocument/2006/relationships/image" Target="../media/image56.png"/><Relationship Id="rId12" Type="http://schemas.openxmlformats.org/officeDocument/2006/relationships/image" Target="../media/image54.png"/><Relationship Id="rId17" Type="http://schemas.openxmlformats.org/officeDocument/2006/relationships/image" Target="../media/image66.png"/><Relationship Id="rId25" Type="http://schemas.openxmlformats.org/officeDocument/2006/relationships/image" Target="../media/image72.png"/><Relationship Id="rId2" Type="http://schemas.openxmlformats.org/officeDocument/2006/relationships/notesSlide" Target="../notesSlides/notesSlide16.xml"/><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1.png"/><Relationship Id="rId5" Type="http://schemas.openxmlformats.org/officeDocument/2006/relationships/image" Target="../media/image51.png"/><Relationship Id="rId15" Type="http://schemas.openxmlformats.org/officeDocument/2006/relationships/image" Target="../media/image64.png"/><Relationship Id="rId28" Type="http://schemas.openxmlformats.org/officeDocument/2006/relationships/image" Target="../media/image74.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7" Type="http://schemas.openxmlformats.org/officeDocument/2006/relationships/image" Target="../media/image70.png"/><Relationship Id="rId22" Type="http://schemas.openxmlformats.org/officeDocument/2006/relationships/image" Target="../media/image100.png"/><Relationship Id="rId30"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0.png"/><Relationship Id="rId10" Type="http://schemas.openxmlformats.org/officeDocument/2006/relationships/image" Target="../media/image80.png"/><Relationship Id="rId4" Type="http://schemas.openxmlformats.org/officeDocument/2006/relationships/image" Target="../media/image740.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pn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8"/>
          <p:cNvSpPr txBox="1">
            <a:spLocks noChangeArrowheads="1"/>
          </p:cNvSpPr>
          <p:nvPr/>
        </p:nvSpPr>
        <p:spPr bwMode="auto">
          <a:xfrm>
            <a:off x="2289011" y="1938565"/>
            <a:ext cx="73382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MO" sz="5400" b="0" i="0" dirty="0" err="1">
                <a:effectLst/>
                <a:latin typeface="Arial" panose="020B0604020202020204" pitchFamily="34" charset="0"/>
              </a:rPr>
              <a:t>BurstSketch</a:t>
            </a:r>
            <a:r>
              <a:rPr lang="en-US" altLang="zh-MO" sz="5400" b="0" i="0" dirty="0">
                <a:effectLst/>
                <a:latin typeface="Arial" panose="020B0604020202020204" pitchFamily="34" charset="0"/>
              </a:rPr>
              <a:t>:</a:t>
            </a:r>
            <a:r>
              <a:rPr lang="en-US" altLang="zh-MO" sz="5400" dirty="0">
                <a:latin typeface="Arial" panose="020B0604020202020204" pitchFamily="34" charset="0"/>
              </a:rPr>
              <a:t> </a:t>
            </a:r>
            <a:r>
              <a:rPr lang="en-US" altLang="zh-MO" sz="5400" b="0" i="0" dirty="0">
                <a:effectLst/>
                <a:latin typeface="Arial" panose="020B0604020202020204" pitchFamily="34" charset="0"/>
              </a:rPr>
              <a:t>Finding Bursts in Data Streams</a:t>
            </a:r>
            <a:endParaRPr lang="zh-CN" altLang="en-US" sz="5400" b="1" dirty="0">
              <a:latin typeface="微软雅黑" pitchFamily="34" charset="-122"/>
              <a:ea typeface="微软雅黑" pitchFamily="34" charset="-122"/>
            </a:endParaRPr>
          </a:p>
        </p:txBody>
      </p:sp>
      <p:sp>
        <p:nvSpPr>
          <p:cNvPr id="20" name="矩形 9"/>
          <p:cNvSpPr>
            <a:spLocks noChangeArrowheads="1"/>
          </p:cNvSpPr>
          <p:nvPr/>
        </p:nvSpPr>
        <p:spPr bwMode="auto">
          <a:xfrm>
            <a:off x="3141109" y="3873348"/>
            <a:ext cx="5634057" cy="11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MO" sz="2400" b="0" i="0" dirty="0">
                <a:effectLst/>
                <a:latin typeface="Verdana" panose="020B0604030504040204" pitchFamily="34" charset="0"/>
              </a:rPr>
              <a:t>Zheng Zhong, Shen Yan, </a:t>
            </a:r>
            <a:r>
              <a:rPr lang="en-US" altLang="zh-MO" sz="2400" b="0" i="0" dirty="0" err="1">
                <a:effectLst/>
                <a:latin typeface="Verdana" panose="020B0604030504040204" pitchFamily="34" charset="0"/>
              </a:rPr>
              <a:t>Zikun</a:t>
            </a:r>
            <a:r>
              <a:rPr lang="en-US" altLang="zh-MO" sz="2400" b="0" i="0" dirty="0">
                <a:effectLst/>
                <a:latin typeface="Verdana" panose="020B0604030504040204" pitchFamily="34" charset="0"/>
              </a:rPr>
              <a:t> Li, </a:t>
            </a:r>
            <a:r>
              <a:rPr lang="en-US" altLang="zh-MO" sz="2400" b="0" i="0" dirty="0" err="1">
                <a:effectLst/>
                <a:latin typeface="Verdana" panose="020B0604030504040204" pitchFamily="34" charset="0"/>
              </a:rPr>
              <a:t>Decheng</a:t>
            </a:r>
            <a:r>
              <a:rPr lang="en-US" altLang="zh-MO" sz="2400" b="0" i="0" dirty="0">
                <a:effectLst/>
                <a:latin typeface="Verdana" panose="020B0604030504040204" pitchFamily="34" charset="0"/>
              </a:rPr>
              <a:t> Tan, Tong Yang, Bin Cui</a:t>
            </a:r>
            <a:endParaRPr kumimoji="1" lang="zh-CN" altLang="en-US" sz="32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0"/>
          </p:nvPr>
        </p:nvSpPr>
        <p:spPr/>
        <p:txBody>
          <a:bodyPr/>
          <a:lstStyle/>
          <a:p>
            <a:fld id="{023126B9-07AC-4BAF-B3D7-FAC1D3999DA4}" type="slidenum">
              <a:rPr lang="zh-CN" altLang="en-US" smtClean="0"/>
              <a:pPr/>
              <a:t>1</a:t>
            </a:fld>
            <a:endParaRPr lang="zh-CN" altLang="en-US" dirty="0"/>
          </a:p>
        </p:txBody>
      </p:sp>
      <p:pic>
        <p:nvPicPr>
          <p:cNvPr id="5" name="图片 4">
            <a:extLst>
              <a:ext uri="{FF2B5EF4-FFF2-40B4-BE49-F238E27FC236}">
                <a16:creationId xmlns:a16="http://schemas.microsoft.com/office/drawing/2014/main" id="{32CE09BD-A272-4C15-854E-90C368FD38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9172" y="1503478"/>
            <a:ext cx="2657472" cy="1062989"/>
          </a:xfrm>
          <a:prstGeom prst="rect">
            <a:avLst/>
          </a:prstGeom>
        </p:spPr>
      </p:pic>
      <p:pic>
        <p:nvPicPr>
          <p:cNvPr id="11" name="图片 10">
            <a:extLst>
              <a:ext uri="{FF2B5EF4-FFF2-40B4-BE49-F238E27FC236}">
                <a16:creationId xmlns:a16="http://schemas.microsoft.com/office/drawing/2014/main" id="{20A394B5-CA6D-4636-AA8F-AA715F5CC5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7" y="1628940"/>
            <a:ext cx="812064" cy="812064"/>
          </a:xfrm>
          <a:prstGeom prst="rect">
            <a:avLst/>
          </a:prstGeom>
        </p:spPr>
      </p:pic>
    </p:spTree>
    <p:extLst>
      <p:ext uri="{BB962C8B-B14F-4D97-AF65-F5344CB8AC3E}">
        <p14:creationId xmlns:p14="http://schemas.microsoft.com/office/powerpoint/2010/main" val="1093360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19" name="文本框 58"/>
          <p:cNvSpPr txBox="1"/>
          <p:nvPr/>
        </p:nvSpPr>
        <p:spPr>
          <a:xfrm>
            <a:off x="3363005" y="3267227"/>
            <a:ext cx="3173890" cy="830997"/>
          </a:xfrm>
          <a:prstGeom prst="rect">
            <a:avLst/>
          </a:prstGeom>
          <a:noFill/>
        </p:spPr>
        <p:txBody>
          <a:bodyPr wrap="square">
            <a:spAutoFit/>
          </a:bodyPr>
          <a:lstStyle/>
          <a:p>
            <a:pPr>
              <a:defRPr/>
            </a:pPr>
            <a:r>
              <a:rPr kumimoji="1" lang="en-US" altLang="zh-CN" sz="4800" i="1" dirty="0">
                <a:latin typeface="Arial" panose="020B0604020202020204" pitchFamily="34" charset="0"/>
                <a:cs typeface="Arial" panose="020B0604020202020204" pitchFamily="34" charset="0"/>
              </a:rPr>
              <a:t>Algorithm</a:t>
            </a:r>
            <a:endParaRPr kumimoji="1" lang="zh-CN" altLang="en-US" sz="4800" i="1" dirty="0">
              <a:latin typeface="Arial" panose="020B0604020202020204" pitchFamily="34" charset="0"/>
              <a:cs typeface="Arial" panose="020B0604020202020204" pitchFamily="34" charset="0"/>
            </a:endParaRPr>
          </a:p>
        </p:txBody>
      </p:sp>
      <p:sp>
        <p:nvSpPr>
          <p:cNvPr id="20" name="文本框 59"/>
          <p:cNvSpPr txBox="1"/>
          <p:nvPr/>
        </p:nvSpPr>
        <p:spPr>
          <a:xfrm>
            <a:off x="3363005" y="2773364"/>
            <a:ext cx="201189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pPr/>
              <a:t>10</a:t>
            </a:fld>
            <a:endParaRPr lang="zh-CN" altLang="en-US" dirty="0"/>
          </a:p>
        </p:txBody>
      </p:sp>
    </p:spTree>
    <p:extLst>
      <p:ext uri="{BB962C8B-B14F-4D97-AF65-F5344CB8AC3E}">
        <p14:creationId xmlns:p14="http://schemas.microsoft.com/office/powerpoint/2010/main" val="2198438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1939950"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Algorithm</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graphicFrame>
        <p:nvGraphicFramePr>
          <p:cNvPr id="2" name="表格 2">
            <a:extLst>
              <a:ext uri="{FF2B5EF4-FFF2-40B4-BE49-F238E27FC236}">
                <a16:creationId xmlns:a16="http://schemas.microsoft.com/office/drawing/2014/main" id="{36E360C6-8906-47CE-A012-A97AB44C40B9}"/>
              </a:ext>
            </a:extLst>
          </p:cNvPr>
          <p:cNvGraphicFramePr>
            <a:graphicFrameLocks noGrp="1"/>
          </p:cNvGraphicFramePr>
          <p:nvPr>
            <p:extLst>
              <p:ext uri="{D42A27DB-BD31-4B8C-83A1-F6EECF244321}">
                <p14:modId xmlns:p14="http://schemas.microsoft.com/office/powerpoint/2010/main" val="197504692"/>
              </p:ext>
            </p:extLst>
          </p:nvPr>
        </p:nvGraphicFramePr>
        <p:xfrm>
          <a:off x="1617354" y="2241796"/>
          <a:ext cx="5068044" cy="370840"/>
        </p:xfrm>
        <a:graphic>
          <a:graphicData uri="http://schemas.openxmlformats.org/drawingml/2006/table">
            <a:tbl>
              <a:tblPr firstRow="1" bandRow="1">
                <a:tableStyleId>{5C22544A-7EE6-4342-B048-85BDC9FD1C3A}</a:tableStyleId>
              </a:tblPr>
              <a:tblGrid>
                <a:gridCol w="563116">
                  <a:extLst>
                    <a:ext uri="{9D8B030D-6E8A-4147-A177-3AD203B41FA5}">
                      <a16:colId xmlns:a16="http://schemas.microsoft.com/office/drawing/2014/main" val="681036002"/>
                    </a:ext>
                  </a:extLst>
                </a:gridCol>
                <a:gridCol w="563116">
                  <a:extLst>
                    <a:ext uri="{9D8B030D-6E8A-4147-A177-3AD203B41FA5}">
                      <a16:colId xmlns:a16="http://schemas.microsoft.com/office/drawing/2014/main" val="837485053"/>
                    </a:ext>
                  </a:extLst>
                </a:gridCol>
                <a:gridCol w="563116">
                  <a:extLst>
                    <a:ext uri="{9D8B030D-6E8A-4147-A177-3AD203B41FA5}">
                      <a16:colId xmlns:a16="http://schemas.microsoft.com/office/drawing/2014/main" val="1114385118"/>
                    </a:ext>
                  </a:extLst>
                </a:gridCol>
                <a:gridCol w="563116">
                  <a:extLst>
                    <a:ext uri="{9D8B030D-6E8A-4147-A177-3AD203B41FA5}">
                      <a16:colId xmlns:a16="http://schemas.microsoft.com/office/drawing/2014/main" val="1834129019"/>
                    </a:ext>
                  </a:extLst>
                </a:gridCol>
                <a:gridCol w="563116">
                  <a:extLst>
                    <a:ext uri="{9D8B030D-6E8A-4147-A177-3AD203B41FA5}">
                      <a16:colId xmlns:a16="http://schemas.microsoft.com/office/drawing/2014/main" val="1280903809"/>
                    </a:ext>
                  </a:extLst>
                </a:gridCol>
                <a:gridCol w="563116">
                  <a:extLst>
                    <a:ext uri="{9D8B030D-6E8A-4147-A177-3AD203B41FA5}">
                      <a16:colId xmlns:a16="http://schemas.microsoft.com/office/drawing/2014/main" val="2176932385"/>
                    </a:ext>
                  </a:extLst>
                </a:gridCol>
                <a:gridCol w="563116">
                  <a:extLst>
                    <a:ext uri="{9D8B030D-6E8A-4147-A177-3AD203B41FA5}">
                      <a16:colId xmlns:a16="http://schemas.microsoft.com/office/drawing/2014/main" val="4252631573"/>
                    </a:ext>
                  </a:extLst>
                </a:gridCol>
                <a:gridCol w="563116">
                  <a:extLst>
                    <a:ext uri="{9D8B030D-6E8A-4147-A177-3AD203B41FA5}">
                      <a16:colId xmlns:a16="http://schemas.microsoft.com/office/drawing/2014/main" val="435679652"/>
                    </a:ext>
                  </a:extLst>
                </a:gridCol>
                <a:gridCol w="563116">
                  <a:extLst>
                    <a:ext uri="{9D8B030D-6E8A-4147-A177-3AD203B41FA5}">
                      <a16:colId xmlns:a16="http://schemas.microsoft.com/office/drawing/2014/main" val="2298716049"/>
                    </a:ext>
                  </a:extLst>
                </a:gridCol>
              </a:tblGrid>
              <a:tr h="370840">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515265015"/>
                  </a:ext>
                </a:extLst>
              </a:tr>
            </a:tbl>
          </a:graphicData>
        </a:graphic>
      </p:graphicFrame>
      <p:graphicFrame>
        <p:nvGraphicFramePr>
          <p:cNvPr id="30" name="表格 2">
            <a:extLst>
              <a:ext uri="{FF2B5EF4-FFF2-40B4-BE49-F238E27FC236}">
                <a16:creationId xmlns:a16="http://schemas.microsoft.com/office/drawing/2014/main" id="{6A807628-75F8-439E-B8FB-7189CBF617E8}"/>
              </a:ext>
            </a:extLst>
          </p:cNvPr>
          <p:cNvGraphicFramePr>
            <a:graphicFrameLocks noGrp="1"/>
          </p:cNvGraphicFramePr>
          <p:nvPr>
            <p:extLst>
              <p:ext uri="{D42A27DB-BD31-4B8C-83A1-F6EECF244321}">
                <p14:modId xmlns:p14="http://schemas.microsoft.com/office/powerpoint/2010/main" val="2387632759"/>
              </p:ext>
            </p:extLst>
          </p:nvPr>
        </p:nvGraphicFramePr>
        <p:xfrm>
          <a:off x="1617354" y="2909026"/>
          <a:ext cx="5068044" cy="370840"/>
        </p:xfrm>
        <a:graphic>
          <a:graphicData uri="http://schemas.openxmlformats.org/drawingml/2006/table">
            <a:tbl>
              <a:tblPr firstRow="1" bandRow="1">
                <a:tableStyleId>{5C22544A-7EE6-4342-B048-85BDC9FD1C3A}</a:tableStyleId>
              </a:tblPr>
              <a:tblGrid>
                <a:gridCol w="563116">
                  <a:extLst>
                    <a:ext uri="{9D8B030D-6E8A-4147-A177-3AD203B41FA5}">
                      <a16:colId xmlns:a16="http://schemas.microsoft.com/office/drawing/2014/main" val="681036002"/>
                    </a:ext>
                  </a:extLst>
                </a:gridCol>
                <a:gridCol w="563116">
                  <a:extLst>
                    <a:ext uri="{9D8B030D-6E8A-4147-A177-3AD203B41FA5}">
                      <a16:colId xmlns:a16="http://schemas.microsoft.com/office/drawing/2014/main" val="837485053"/>
                    </a:ext>
                  </a:extLst>
                </a:gridCol>
                <a:gridCol w="563116">
                  <a:extLst>
                    <a:ext uri="{9D8B030D-6E8A-4147-A177-3AD203B41FA5}">
                      <a16:colId xmlns:a16="http://schemas.microsoft.com/office/drawing/2014/main" val="1114385118"/>
                    </a:ext>
                  </a:extLst>
                </a:gridCol>
                <a:gridCol w="563116">
                  <a:extLst>
                    <a:ext uri="{9D8B030D-6E8A-4147-A177-3AD203B41FA5}">
                      <a16:colId xmlns:a16="http://schemas.microsoft.com/office/drawing/2014/main" val="1834129019"/>
                    </a:ext>
                  </a:extLst>
                </a:gridCol>
                <a:gridCol w="563116">
                  <a:extLst>
                    <a:ext uri="{9D8B030D-6E8A-4147-A177-3AD203B41FA5}">
                      <a16:colId xmlns:a16="http://schemas.microsoft.com/office/drawing/2014/main" val="1280903809"/>
                    </a:ext>
                  </a:extLst>
                </a:gridCol>
                <a:gridCol w="563116">
                  <a:extLst>
                    <a:ext uri="{9D8B030D-6E8A-4147-A177-3AD203B41FA5}">
                      <a16:colId xmlns:a16="http://schemas.microsoft.com/office/drawing/2014/main" val="2176932385"/>
                    </a:ext>
                  </a:extLst>
                </a:gridCol>
                <a:gridCol w="563116">
                  <a:extLst>
                    <a:ext uri="{9D8B030D-6E8A-4147-A177-3AD203B41FA5}">
                      <a16:colId xmlns:a16="http://schemas.microsoft.com/office/drawing/2014/main" val="4252631573"/>
                    </a:ext>
                  </a:extLst>
                </a:gridCol>
                <a:gridCol w="563116">
                  <a:extLst>
                    <a:ext uri="{9D8B030D-6E8A-4147-A177-3AD203B41FA5}">
                      <a16:colId xmlns:a16="http://schemas.microsoft.com/office/drawing/2014/main" val="435679652"/>
                    </a:ext>
                  </a:extLst>
                </a:gridCol>
                <a:gridCol w="563116">
                  <a:extLst>
                    <a:ext uri="{9D8B030D-6E8A-4147-A177-3AD203B41FA5}">
                      <a16:colId xmlns:a16="http://schemas.microsoft.com/office/drawing/2014/main" val="2298716049"/>
                    </a:ext>
                  </a:extLst>
                </a:gridCol>
              </a:tblGrid>
              <a:tr h="370840">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515265015"/>
                  </a:ext>
                </a:extLst>
              </a:tr>
            </a:tbl>
          </a:graphicData>
        </a:graphic>
      </p:graphicFrame>
      <p:graphicFrame>
        <p:nvGraphicFramePr>
          <p:cNvPr id="31" name="表格 2">
            <a:extLst>
              <a:ext uri="{FF2B5EF4-FFF2-40B4-BE49-F238E27FC236}">
                <a16:creationId xmlns:a16="http://schemas.microsoft.com/office/drawing/2014/main" id="{8763547B-BF64-4005-A893-82593F2B2D7C}"/>
              </a:ext>
            </a:extLst>
          </p:cNvPr>
          <p:cNvGraphicFramePr>
            <a:graphicFrameLocks noGrp="1"/>
          </p:cNvGraphicFramePr>
          <p:nvPr>
            <p:extLst>
              <p:ext uri="{D42A27DB-BD31-4B8C-83A1-F6EECF244321}">
                <p14:modId xmlns:p14="http://schemas.microsoft.com/office/powerpoint/2010/main" val="3739088278"/>
              </p:ext>
            </p:extLst>
          </p:nvPr>
        </p:nvGraphicFramePr>
        <p:xfrm>
          <a:off x="1617354" y="3577511"/>
          <a:ext cx="5068044" cy="370840"/>
        </p:xfrm>
        <a:graphic>
          <a:graphicData uri="http://schemas.openxmlformats.org/drawingml/2006/table">
            <a:tbl>
              <a:tblPr firstRow="1" bandRow="1">
                <a:tableStyleId>{5C22544A-7EE6-4342-B048-85BDC9FD1C3A}</a:tableStyleId>
              </a:tblPr>
              <a:tblGrid>
                <a:gridCol w="563116">
                  <a:extLst>
                    <a:ext uri="{9D8B030D-6E8A-4147-A177-3AD203B41FA5}">
                      <a16:colId xmlns:a16="http://schemas.microsoft.com/office/drawing/2014/main" val="681036002"/>
                    </a:ext>
                  </a:extLst>
                </a:gridCol>
                <a:gridCol w="563116">
                  <a:extLst>
                    <a:ext uri="{9D8B030D-6E8A-4147-A177-3AD203B41FA5}">
                      <a16:colId xmlns:a16="http://schemas.microsoft.com/office/drawing/2014/main" val="837485053"/>
                    </a:ext>
                  </a:extLst>
                </a:gridCol>
                <a:gridCol w="563116">
                  <a:extLst>
                    <a:ext uri="{9D8B030D-6E8A-4147-A177-3AD203B41FA5}">
                      <a16:colId xmlns:a16="http://schemas.microsoft.com/office/drawing/2014/main" val="1114385118"/>
                    </a:ext>
                  </a:extLst>
                </a:gridCol>
                <a:gridCol w="563116">
                  <a:extLst>
                    <a:ext uri="{9D8B030D-6E8A-4147-A177-3AD203B41FA5}">
                      <a16:colId xmlns:a16="http://schemas.microsoft.com/office/drawing/2014/main" val="1834129019"/>
                    </a:ext>
                  </a:extLst>
                </a:gridCol>
                <a:gridCol w="563116">
                  <a:extLst>
                    <a:ext uri="{9D8B030D-6E8A-4147-A177-3AD203B41FA5}">
                      <a16:colId xmlns:a16="http://schemas.microsoft.com/office/drawing/2014/main" val="1280903809"/>
                    </a:ext>
                  </a:extLst>
                </a:gridCol>
                <a:gridCol w="563116">
                  <a:extLst>
                    <a:ext uri="{9D8B030D-6E8A-4147-A177-3AD203B41FA5}">
                      <a16:colId xmlns:a16="http://schemas.microsoft.com/office/drawing/2014/main" val="2176932385"/>
                    </a:ext>
                  </a:extLst>
                </a:gridCol>
                <a:gridCol w="563116">
                  <a:extLst>
                    <a:ext uri="{9D8B030D-6E8A-4147-A177-3AD203B41FA5}">
                      <a16:colId xmlns:a16="http://schemas.microsoft.com/office/drawing/2014/main" val="4252631573"/>
                    </a:ext>
                  </a:extLst>
                </a:gridCol>
                <a:gridCol w="563116">
                  <a:extLst>
                    <a:ext uri="{9D8B030D-6E8A-4147-A177-3AD203B41FA5}">
                      <a16:colId xmlns:a16="http://schemas.microsoft.com/office/drawing/2014/main" val="435679652"/>
                    </a:ext>
                  </a:extLst>
                </a:gridCol>
                <a:gridCol w="563116">
                  <a:extLst>
                    <a:ext uri="{9D8B030D-6E8A-4147-A177-3AD203B41FA5}">
                      <a16:colId xmlns:a16="http://schemas.microsoft.com/office/drawing/2014/main" val="2298716049"/>
                    </a:ext>
                  </a:extLst>
                </a:gridCol>
              </a:tblGrid>
              <a:tr h="370840">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515265015"/>
                  </a:ext>
                </a:extLst>
              </a:tr>
            </a:tbl>
          </a:graphicData>
        </a:graphic>
      </p:graphicFrame>
      <p:sp>
        <p:nvSpPr>
          <p:cNvPr id="3" name="文本框 2">
            <a:extLst>
              <a:ext uri="{FF2B5EF4-FFF2-40B4-BE49-F238E27FC236}">
                <a16:creationId xmlns:a16="http://schemas.microsoft.com/office/drawing/2014/main" id="{FFF4C0FE-98B7-4BE3-8FC9-D6EE9024BDCB}"/>
              </a:ext>
            </a:extLst>
          </p:cNvPr>
          <p:cNvSpPr txBox="1"/>
          <p:nvPr/>
        </p:nvSpPr>
        <p:spPr>
          <a:xfrm>
            <a:off x="3289055" y="3922830"/>
            <a:ext cx="2082373" cy="646331"/>
          </a:xfrm>
          <a:prstGeom prst="rect">
            <a:avLst/>
          </a:prstGeom>
          <a:noFill/>
        </p:spPr>
        <p:txBody>
          <a:bodyPr wrap="square" rtlCol="0">
            <a:spAutoFit/>
          </a:bodyPr>
          <a:lstStyle/>
          <a:p>
            <a:r>
              <a:rPr lang="en-US" altLang="zh-CN" sz="3600" dirty="0">
                <a:solidFill>
                  <a:srgbClr val="000000"/>
                </a:solidFill>
              </a:rPr>
              <a:t>……………</a:t>
            </a:r>
            <a:endParaRPr lang="zh-MO" altLang="en-US" sz="3600" dirty="0">
              <a:solidFill>
                <a:srgbClr val="000000"/>
              </a:solidFill>
            </a:endParaRPr>
          </a:p>
        </p:txBody>
      </p:sp>
      <p:graphicFrame>
        <p:nvGraphicFramePr>
          <p:cNvPr id="33" name="表格 2">
            <a:extLst>
              <a:ext uri="{FF2B5EF4-FFF2-40B4-BE49-F238E27FC236}">
                <a16:creationId xmlns:a16="http://schemas.microsoft.com/office/drawing/2014/main" id="{AA53CB20-8C81-41ED-AB7A-35147DDC330F}"/>
              </a:ext>
            </a:extLst>
          </p:cNvPr>
          <p:cNvGraphicFramePr>
            <a:graphicFrameLocks noGrp="1"/>
          </p:cNvGraphicFramePr>
          <p:nvPr>
            <p:extLst>
              <p:ext uri="{D42A27DB-BD31-4B8C-83A1-F6EECF244321}">
                <p14:modId xmlns:p14="http://schemas.microsoft.com/office/powerpoint/2010/main" val="1488646079"/>
              </p:ext>
            </p:extLst>
          </p:nvPr>
        </p:nvGraphicFramePr>
        <p:xfrm>
          <a:off x="1617354" y="4729060"/>
          <a:ext cx="5068044" cy="370840"/>
        </p:xfrm>
        <a:graphic>
          <a:graphicData uri="http://schemas.openxmlformats.org/drawingml/2006/table">
            <a:tbl>
              <a:tblPr firstRow="1" bandRow="1">
                <a:tableStyleId>{5C22544A-7EE6-4342-B048-85BDC9FD1C3A}</a:tableStyleId>
              </a:tblPr>
              <a:tblGrid>
                <a:gridCol w="563116">
                  <a:extLst>
                    <a:ext uri="{9D8B030D-6E8A-4147-A177-3AD203B41FA5}">
                      <a16:colId xmlns:a16="http://schemas.microsoft.com/office/drawing/2014/main" val="681036002"/>
                    </a:ext>
                  </a:extLst>
                </a:gridCol>
                <a:gridCol w="563116">
                  <a:extLst>
                    <a:ext uri="{9D8B030D-6E8A-4147-A177-3AD203B41FA5}">
                      <a16:colId xmlns:a16="http://schemas.microsoft.com/office/drawing/2014/main" val="837485053"/>
                    </a:ext>
                  </a:extLst>
                </a:gridCol>
                <a:gridCol w="563116">
                  <a:extLst>
                    <a:ext uri="{9D8B030D-6E8A-4147-A177-3AD203B41FA5}">
                      <a16:colId xmlns:a16="http://schemas.microsoft.com/office/drawing/2014/main" val="1114385118"/>
                    </a:ext>
                  </a:extLst>
                </a:gridCol>
                <a:gridCol w="563116">
                  <a:extLst>
                    <a:ext uri="{9D8B030D-6E8A-4147-A177-3AD203B41FA5}">
                      <a16:colId xmlns:a16="http://schemas.microsoft.com/office/drawing/2014/main" val="1834129019"/>
                    </a:ext>
                  </a:extLst>
                </a:gridCol>
                <a:gridCol w="563116">
                  <a:extLst>
                    <a:ext uri="{9D8B030D-6E8A-4147-A177-3AD203B41FA5}">
                      <a16:colId xmlns:a16="http://schemas.microsoft.com/office/drawing/2014/main" val="1280903809"/>
                    </a:ext>
                  </a:extLst>
                </a:gridCol>
                <a:gridCol w="563116">
                  <a:extLst>
                    <a:ext uri="{9D8B030D-6E8A-4147-A177-3AD203B41FA5}">
                      <a16:colId xmlns:a16="http://schemas.microsoft.com/office/drawing/2014/main" val="2176932385"/>
                    </a:ext>
                  </a:extLst>
                </a:gridCol>
                <a:gridCol w="563116">
                  <a:extLst>
                    <a:ext uri="{9D8B030D-6E8A-4147-A177-3AD203B41FA5}">
                      <a16:colId xmlns:a16="http://schemas.microsoft.com/office/drawing/2014/main" val="4252631573"/>
                    </a:ext>
                  </a:extLst>
                </a:gridCol>
                <a:gridCol w="563116">
                  <a:extLst>
                    <a:ext uri="{9D8B030D-6E8A-4147-A177-3AD203B41FA5}">
                      <a16:colId xmlns:a16="http://schemas.microsoft.com/office/drawing/2014/main" val="435679652"/>
                    </a:ext>
                  </a:extLst>
                </a:gridCol>
                <a:gridCol w="563116">
                  <a:extLst>
                    <a:ext uri="{9D8B030D-6E8A-4147-A177-3AD203B41FA5}">
                      <a16:colId xmlns:a16="http://schemas.microsoft.com/office/drawing/2014/main" val="2298716049"/>
                    </a:ext>
                  </a:extLst>
                </a:gridCol>
              </a:tblGrid>
              <a:tr h="370840">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515265015"/>
                  </a:ext>
                </a:extLst>
              </a:tr>
            </a:tbl>
          </a:graphicData>
        </a:graphic>
      </p:graphicFrame>
      <p:sp>
        <p:nvSpPr>
          <p:cNvPr id="4" name="左大括号 3">
            <a:extLst>
              <a:ext uri="{FF2B5EF4-FFF2-40B4-BE49-F238E27FC236}">
                <a16:creationId xmlns:a16="http://schemas.microsoft.com/office/drawing/2014/main" id="{045A13E4-B2FB-4C4E-8283-ECF81B749E01}"/>
              </a:ext>
            </a:extLst>
          </p:cNvPr>
          <p:cNvSpPr/>
          <p:nvPr/>
        </p:nvSpPr>
        <p:spPr>
          <a:xfrm rot="10800000">
            <a:off x="6935301" y="2241796"/>
            <a:ext cx="215656" cy="2847246"/>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MO"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72B5D74-DD06-4921-A2ED-6637A1BBC1D8}"/>
                  </a:ext>
                </a:extLst>
              </p:cNvPr>
              <p:cNvSpPr txBox="1"/>
              <p:nvPr/>
            </p:nvSpPr>
            <p:spPr>
              <a:xfrm>
                <a:off x="7400859" y="3363659"/>
                <a:ext cx="4433688" cy="523220"/>
              </a:xfrm>
              <a:prstGeom prst="rect">
                <a:avLst/>
              </a:prstGeom>
              <a:noFill/>
            </p:spPr>
            <p:txBody>
              <a:bodyPr wrap="square" rtlCol="0">
                <a:spAutoFit/>
              </a:bodyPr>
              <a:lstStyle/>
              <a:p>
                <a14:m>
                  <m:oMath xmlns:m="http://schemas.openxmlformats.org/officeDocument/2006/math">
                    <m:r>
                      <a:rPr lang="en-US" altLang="zh-CN" sz="2800" b="0" i="1" smtClean="0">
                        <a:solidFill>
                          <a:srgbClr val="000000"/>
                        </a:solidFill>
                        <a:latin typeface="Cambria Math" panose="02040503050406030204" pitchFamily="18" charset="0"/>
                      </a:rPr>
                      <m:t>𝑚</m:t>
                    </m:r>
                  </m:oMath>
                </a14:m>
                <a:r>
                  <a:rPr lang="en-US" altLang="zh-CN" sz="2800" dirty="0">
                    <a:solidFill>
                      <a:srgbClr val="000000"/>
                    </a:solidFill>
                  </a:rPr>
                  <a:t> Count-Min Sketch</a:t>
                </a:r>
                <a:endParaRPr lang="zh-MO" altLang="en-US" sz="2800" dirty="0">
                  <a:solidFill>
                    <a:srgbClr val="000000"/>
                  </a:solidFill>
                </a:endParaRPr>
              </a:p>
            </p:txBody>
          </p:sp>
        </mc:Choice>
        <mc:Fallback xmlns="">
          <p:sp>
            <p:nvSpPr>
              <p:cNvPr id="5" name="文本框 4">
                <a:extLst>
                  <a:ext uri="{FF2B5EF4-FFF2-40B4-BE49-F238E27FC236}">
                    <a16:creationId xmlns:a16="http://schemas.microsoft.com/office/drawing/2014/main" id="{E72B5D74-DD06-4921-A2ED-6637A1BBC1D8}"/>
                  </a:ext>
                </a:extLst>
              </p:cNvPr>
              <p:cNvSpPr txBox="1">
                <a:spLocks noRot="1" noChangeAspect="1" noMove="1" noResize="1" noEditPoints="1" noAdjustHandles="1" noChangeArrowheads="1" noChangeShapeType="1" noTextEdit="1"/>
              </p:cNvSpPr>
              <p:nvPr/>
            </p:nvSpPr>
            <p:spPr>
              <a:xfrm>
                <a:off x="7400859" y="3363659"/>
                <a:ext cx="4433688" cy="523220"/>
              </a:xfrm>
              <a:prstGeom prst="rect">
                <a:avLst/>
              </a:prstGeom>
              <a:blipFill>
                <a:blip r:embed="rId4"/>
                <a:stretch>
                  <a:fillRect t="-11628" b="-32558"/>
                </a:stretch>
              </a:blipFill>
            </p:spPr>
            <p:txBody>
              <a:bodyPr/>
              <a:lstStyle/>
              <a:p>
                <a:r>
                  <a:rPr lang="zh-MO" altLang="en-US">
                    <a:noFill/>
                  </a:rPr>
                  <a:t> </a:t>
                </a:r>
              </a:p>
            </p:txBody>
          </p:sp>
        </mc:Fallback>
      </mc:AlternateContent>
      <p:sp>
        <p:nvSpPr>
          <p:cNvPr id="39" name="矩形 38">
            <a:extLst>
              <a:ext uri="{FF2B5EF4-FFF2-40B4-BE49-F238E27FC236}">
                <a16:creationId xmlns:a16="http://schemas.microsoft.com/office/drawing/2014/main" id="{08F5E198-A95F-4BF5-AAFB-01FD725E6F90}"/>
              </a:ext>
            </a:extLst>
          </p:cNvPr>
          <p:cNvSpPr/>
          <p:nvPr/>
        </p:nvSpPr>
        <p:spPr>
          <a:xfrm>
            <a:off x="7814327" y="5851079"/>
            <a:ext cx="397565" cy="36544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id="{0C9834A9-326E-4801-8322-845BCD3B4BF9}"/>
              </a:ext>
            </a:extLst>
          </p:cNvPr>
          <p:cNvSpPr/>
          <p:nvPr/>
        </p:nvSpPr>
        <p:spPr>
          <a:xfrm>
            <a:off x="8211892" y="4890959"/>
            <a:ext cx="397565" cy="13255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41" name="矩形 40">
            <a:extLst>
              <a:ext uri="{FF2B5EF4-FFF2-40B4-BE49-F238E27FC236}">
                <a16:creationId xmlns:a16="http://schemas.microsoft.com/office/drawing/2014/main" id="{F1837634-5851-4A79-98CB-7746F4784F4D}"/>
              </a:ext>
            </a:extLst>
          </p:cNvPr>
          <p:cNvSpPr/>
          <p:nvPr/>
        </p:nvSpPr>
        <p:spPr>
          <a:xfrm>
            <a:off x="8601505" y="4555016"/>
            <a:ext cx="397565" cy="166150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42" name="矩形 41">
            <a:extLst>
              <a:ext uri="{FF2B5EF4-FFF2-40B4-BE49-F238E27FC236}">
                <a16:creationId xmlns:a16="http://schemas.microsoft.com/office/drawing/2014/main" id="{84C36718-311E-45CD-BC64-92277FE07AD1}"/>
              </a:ext>
            </a:extLst>
          </p:cNvPr>
          <p:cNvSpPr/>
          <p:nvPr/>
        </p:nvSpPr>
        <p:spPr>
          <a:xfrm>
            <a:off x="9007022" y="4308527"/>
            <a:ext cx="397565" cy="19079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43" name="矩形 42">
            <a:extLst>
              <a:ext uri="{FF2B5EF4-FFF2-40B4-BE49-F238E27FC236}">
                <a16:creationId xmlns:a16="http://schemas.microsoft.com/office/drawing/2014/main" id="{D441D23E-96A9-4BF9-9C89-7C8D7B233E73}"/>
              </a:ext>
            </a:extLst>
          </p:cNvPr>
          <p:cNvSpPr/>
          <p:nvPr/>
        </p:nvSpPr>
        <p:spPr>
          <a:xfrm>
            <a:off x="9412539" y="4634529"/>
            <a:ext cx="397565" cy="158199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44" name="矩形 43">
            <a:extLst>
              <a:ext uri="{FF2B5EF4-FFF2-40B4-BE49-F238E27FC236}">
                <a16:creationId xmlns:a16="http://schemas.microsoft.com/office/drawing/2014/main" id="{763B5E3D-D212-4473-84F9-048C02570701}"/>
              </a:ext>
            </a:extLst>
          </p:cNvPr>
          <p:cNvSpPr/>
          <p:nvPr/>
        </p:nvSpPr>
        <p:spPr>
          <a:xfrm>
            <a:off x="9818056" y="5953120"/>
            <a:ext cx="397565" cy="26340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cxnSp>
        <p:nvCxnSpPr>
          <p:cNvPr id="45" name="直接箭头连接符 44">
            <a:extLst>
              <a:ext uri="{FF2B5EF4-FFF2-40B4-BE49-F238E27FC236}">
                <a16:creationId xmlns:a16="http://schemas.microsoft.com/office/drawing/2014/main" id="{B995537B-D895-4204-AD83-97DB0973963F}"/>
              </a:ext>
            </a:extLst>
          </p:cNvPr>
          <p:cNvCxnSpPr/>
          <p:nvPr/>
        </p:nvCxnSpPr>
        <p:spPr>
          <a:xfrm>
            <a:off x="7400859" y="6216523"/>
            <a:ext cx="3260035" cy="0"/>
          </a:xfrm>
          <a:prstGeom prst="straightConnector1">
            <a:avLst/>
          </a:prstGeom>
          <a:noFill/>
          <a:ln w="28575" cap="flat" cmpd="sng" algn="ctr">
            <a:solidFill>
              <a:sysClr val="windowText" lastClr="000000"/>
            </a:solidFill>
            <a:prstDash val="solid"/>
            <a:miter lim="800000"/>
            <a:tailEnd type="triangle"/>
          </a:ln>
          <a:effectLst/>
        </p:spPr>
      </p:cxnSp>
      <p:sp>
        <p:nvSpPr>
          <p:cNvPr id="54" name="文本框 53">
            <a:extLst>
              <a:ext uri="{FF2B5EF4-FFF2-40B4-BE49-F238E27FC236}">
                <a16:creationId xmlns:a16="http://schemas.microsoft.com/office/drawing/2014/main" id="{174CEF2F-F7E7-4CAB-90A4-760B19B7986B}"/>
              </a:ext>
            </a:extLst>
          </p:cNvPr>
          <p:cNvSpPr txBox="1"/>
          <p:nvPr/>
        </p:nvSpPr>
        <p:spPr>
          <a:xfrm>
            <a:off x="7825818" y="6216521"/>
            <a:ext cx="330414" cy="369332"/>
          </a:xfrm>
          <a:prstGeom prst="rect">
            <a:avLst/>
          </a:prstGeom>
          <a:noFill/>
        </p:spPr>
        <p:txBody>
          <a:bodyPr wrap="square" rtlCol="0">
            <a:spAutoFit/>
          </a:bodyPr>
          <a:lstStyle/>
          <a:p>
            <a:r>
              <a:rPr lang="en-US" altLang="zh-MO" dirty="0">
                <a:solidFill>
                  <a:srgbClr val="000000"/>
                </a:solidFill>
              </a:rPr>
              <a:t>1</a:t>
            </a:r>
            <a:endParaRPr lang="zh-MO" altLang="en-US" dirty="0">
              <a:solidFill>
                <a:srgbClr val="000000"/>
              </a:solidFill>
            </a:endParaRPr>
          </a:p>
        </p:txBody>
      </p:sp>
      <p:sp>
        <p:nvSpPr>
          <p:cNvPr id="55" name="文本框 54">
            <a:extLst>
              <a:ext uri="{FF2B5EF4-FFF2-40B4-BE49-F238E27FC236}">
                <a16:creationId xmlns:a16="http://schemas.microsoft.com/office/drawing/2014/main" id="{054AD066-8A8D-4795-A98D-F5436E0B0CB1}"/>
              </a:ext>
            </a:extLst>
          </p:cNvPr>
          <p:cNvSpPr txBox="1"/>
          <p:nvPr/>
        </p:nvSpPr>
        <p:spPr>
          <a:xfrm>
            <a:off x="8251213" y="6216521"/>
            <a:ext cx="330414" cy="369332"/>
          </a:xfrm>
          <a:prstGeom prst="rect">
            <a:avLst/>
          </a:prstGeom>
          <a:noFill/>
        </p:spPr>
        <p:txBody>
          <a:bodyPr wrap="square" rtlCol="0">
            <a:spAutoFit/>
          </a:bodyPr>
          <a:lstStyle/>
          <a:p>
            <a:r>
              <a:rPr lang="en-US" altLang="zh-MO" dirty="0">
                <a:solidFill>
                  <a:srgbClr val="000000"/>
                </a:solidFill>
              </a:rPr>
              <a:t>2</a:t>
            </a:r>
            <a:endParaRPr lang="zh-MO" altLang="en-US" dirty="0">
              <a:solidFill>
                <a:srgbClr val="000000"/>
              </a:solidFill>
            </a:endParaRPr>
          </a:p>
        </p:txBody>
      </p:sp>
      <p:sp>
        <p:nvSpPr>
          <p:cNvPr id="56" name="文本框 55">
            <a:extLst>
              <a:ext uri="{FF2B5EF4-FFF2-40B4-BE49-F238E27FC236}">
                <a16:creationId xmlns:a16="http://schemas.microsoft.com/office/drawing/2014/main" id="{839BFA8F-699A-481B-8534-32F9D7948700}"/>
              </a:ext>
            </a:extLst>
          </p:cNvPr>
          <p:cNvSpPr txBox="1"/>
          <p:nvPr/>
        </p:nvSpPr>
        <p:spPr>
          <a:xfrm>
            <a:off x="8645630" y="6217129"/>
            <a:ext cx="330414" cy="369332"/>
          </a:xfrm>
          <a:prstGeom prst="rect">
            <a:avLst/>
          </a:prstGeom>
          <a:noFill/>
        </p:spPr>
        <p:txBody>
          <a:bodyPr wrap="square" rtlCol="0">
            <a:spAutoFit/>
          </a:bodyPr>
          <a:lstStyle/>
          <a:p>
            <a:r>
              <a:rPr lang="en-US" altLang="zh-MO" dirty="0">
                <a:solidFill>
                  <a:srgbClr val="000000"/>
                </a:solidFill>
              </a:rPr>
              <a:t>3</a:t>
            </a:r>
            <a:endParaRPr lang="zh-MO" altLang="en-US" dirty="0">
              <a:solidFill>
                <a:srgbClr val="000000"/>
              </a:solidFill>
            </a:endParaRPr>
          </a:p>
        </p:txBody>
      </p:sp>
      <p:sp>
        <p:nvSpPr>
          <p:cNvPr id="57" name="文本框 56">
            <a:extLst>
              <a:ext uri="{FF2B5EF4-FFF2-40B4-BE49-F238E27FC236}">
                <a16:creationId xmlns:a16="http://schemas.microsoft.com/office/drawing/2014/main" id="{1184A6EC-EB36-4307-B9B3-5798CBA027A6}"/>
              </a:ext>
            </a:extLst>
          </p:cNvPr>
          <p:cNvSpPr txBox="1"/>
          <p:nvPr/>
        </p:nvSpPr>
        <p:spPr>
          <a:xfrm>
            <a:off x="9071025" y="6224813"/>
            <a:ext cx="330414" cy="369332"/>
          </a:xfrm>
          <a:prstGeom prst="rect">
            <a:avLst/>
          </a:prstGeom>
          <a:noFill/>
        </p:spPr>
        <p:txBody>
          <a:bodyPr wrap="square" rtlCol="0">
            <a:spAutoFit/>
          </a:bodyPr>
          <a:lstStyle/>
          <a:p>
            <a:r>
              <a:rPr lang="en-US" altLang="zh-MO" dirty="0">
                <a:solidFill>
                  <a:srgbClr val="000000"/>
                </a:solidFill>
              </a:rPr>
              <a:t>4</a:t>
            </a:r>
            <a:endParaRPr lang="zh-MO" altLang="en-US" dirty="0">
              <a:solidFill>
                <a:srgbClr val="000000"/>
              </a:solidFill>
            </a:endParaRPr>
          </a:p>
        </p:txBody>
      </p:sp>
      <p:sp>
        <p:nvSpPr>
          <p:cNvPr id="58" name="文本框 57">
            <a:extLst>
              <a:ext uri="{FF2B5EF4-FFF2-40B4-BE49-F238E27FC236}">
                <a16:creationId xmlns:a16="http://schemas.microsoft.com/office/drawing/2014/main" id="{71ECD760-72E0-47A6-8071-A514F8A569CF}"/>
              </a:ext>
            </a:extLst>
          </p:cNvPr>
          <p:cNvSpPr txBox="1"/>
          <p:nvPr/>
        </p:nvSpPr>
        <p:spPr>
          <a:xfrm>
            <a:off x="9466113" y="6224813"/>
            <a:ext cx="330414" cy="369332"/>
          </a:xfrm>
          <a:prstGeom prst="rect">
            <a:avLst/>
          </a:prstGeom>
          <a:noFill/>
        </p:spPr>
        <p:txBody>
          <a:bodyPr wrap="square" rtlCol="0">
            <a:spAutoFit/>
          </a:bodyPr>
          <a:lstStyle/>
          <a:p>
            <a:r>
              <a:rPr lang="en-US" altLang="zh-MO" dirty="0">
                <a:solidFill>
                  <a:srgbClr val="000000"/>
                </a:solidFill>
              </a:rPr>
              <a:t>5</a:t>
            </a:r>
            <a:endParaRPr lang="zh-MO" altLang="en-US" dirty="0">
              <a:solidFill>
                <a:srgbClr val="000000"/>
              </a:solidFill>
            </a:endParaRPr>
          </a:p>
        </p:txBody>
      </p:sp>
      <p:sp>
        <p:nvSpPr>
          <p:cNvPr id="59" name="文本框 58">
            <a:extLst>
              <a:ext uri="{FF2B5EF4-FFF2-40B4-BE49-F238E27FC236}">
                <a16:creationId xmlns:a16="http://schemas.microsoft.com/office/drawing/2014/main" id="{23094C04-DEB1-4D93-8EE9-733D8E56FC53}"/>
              </a:ext>
            </a:extLst>
          </p:cNvPr>
          <p:cNvSpPr txBox="1"/>
          <p:nvPr/>
        </p:nvSpPr>
        <p:spPr>
          <a:xfrm>
            <a:off x="9891508" y="6224813"/>
            <a:ext cx="330414" cy="369332"/>
          </a:xfrm>
          <a:prstGeom prst="rect">
            <a:avLst/>
          </a:prstGeom>
          <a:noFill/>
        </p:spPr>
        <p:txBody>
          <a:bodyPr wrap="square" rtlCol="0">
            <a:spAutoFit/>
          </a:bodyPr>
          <a:lstStyle/>
          <a:p>
            <a:r>
              <a:rPr lang="en-US" altLang="zh-MO" dirty="0">
                <a:solidFill>
                  <a:srgbClr val="000000"/>
                </a:solidFill>
              </a:rPr>
              <a:t>6</a:t>
            </a:r>
            <a:endParaRPr lang="zh-MO" altLang="en-US" dirty="0">
              <a:solidFill>
                <a:srgbClr val="000000"/>
              </a:solidFill>
            </a:endParaRPr>
          </a:p>
        </p:txBody>
      </p:sp>
      <p:sp>
        <p:nvSpPr>
          <p:cNvPr id="60" name="文本框 59">
            <a:extLst>
              <a:ext uri="{FF2B5EF4-FFF2-40B4-BE49-F238E27FC236}">
                <a16:creationId xmlns:a16="http://schemas.microsoft.com/office/drawing/2014/main" id="{DC196B76-0F28-4BC4-B5BB-11540A92C722}"/>
              </a:ext>
            </a:extLst>
          </p:cNvPr>
          <p:cNvSpPr txBox="1"/>
          <p:nvPr/>
        </p:nvSpPr>
        <p:spPr>
          <a:xfrm>
            <a:off x="10459763" y="6242667"/>
            <a:ext cx="1083448" cy="369332"/>
          </a:xfrm>
          <a:prstGeom prst="rect">
            <a:avLst/>
          </a:prstGeom>
          <a:noFill/>
        </p:spPr>
        <p:txBody>
          <a:bodyPr wrap="square" rtlCol="0">
            <a:spAutoFit/>
          </a:bodyPr>
          <a:lstStyle/>
          <a:p>
            <a:r>
              <a:rPr lang="en-US" altLang="zh-CN" dirty="0">
                <a:solidFill>
                  <a:srgbClr val="000000"/>
                </a:solidFill>
              </a:rPr>
              <a:t>time</a:t>
            </a:r>
            <a:endParaRPr lang="zh-MO" altLang="en-US" dirty="0">
              <a:solidFill>
                <a:srgbClr val="000000"/>
              </a:solidFill>
            </a:endParaRPr>
          </a:p>
        </p:txBody>
      </p:sp>
      <p:sp>
        <p:nvSpPr>
          <p:cNvPr id="6" name="文本框 5">
            <a:extLst>
              <a:ext uri="{FF2B5EF4-FFF2-40B4-BE49-F238E27FC236}">
                <a16:creationId xmlns:a16="http://schemas.microsoft.com/office/drawing/2014/main" id="{B7546965-A798-47BC-90CC-9DEA4F2B822D}"/>
              </a:ext>
            </a:extLst>
          </p:cNvPr>
          <p:cNvSpPr txBox="1"/>
          <p:nvPr/>
        </p:nvSpPr>
        <p:spPr>
          <a:xfrm>
            <a:off x="932112" y="1321460"/>
            <a:ext cx="4713886" cy="523220"/>
          </a:xfrm>
          <a:prstGeom prst="rect">
            <a:avLst/>
          </a:prstGeom>
          <a:noFill/>
        </p:spPr>
        <p:txBody>
          <a:bodyPr wrap="square" rtlCol="0">
            <a:spAutoFit/>
          </a:bodyPr>
          <a:lstStyle/>
          <a:p>
            <a:r>
              <a:rPr lang="en-US" altLang="zh-MO" sz="2800" dirty="0">
                <a:solidFill>
                  <a:srgbClr val="000000"/>
                </a:solidFill>
              </a:rPr>
              <a:t>Strawman solution:</a:t>
            </a:r>
            <a:endParaRPr lang="zh-MO" altLang="en-US" sz="2800" dirty="0">
              <a:solidFill>
                <a:srgbClr val="000000"/>
              </a:solidFill>
            </a:endParaRPr>
          </a:p>
        </p:txBody>
      </p:sp>
      <p:sp>
        <p:nvSpPr>
          <p:cNvPr id="19" name="爆炸形: 8 pt  18">
            <a:extLst>
              <a:ext uri="{FF2B5EF4-FFF2-40B4-BE49-F238E27FC236}">
                <a16:creationId xmlns:a16="http://schemas.microsoft.com/office/drawing/2014/main" id="{0830E8E3-F2A8-414C-AB0F-77B850F40DE8}"/>
              </a:ext>
            </a:extLst>
          </p:cNvPr>
          <p:cNvSpPr/>
          <p:nvPr/>
        </p:nvSpPr>
        <p:spPr>
          <a:xfrm>
            <a:off x="9417972" y="4460073"/>
            <a:ext cx="2020901" cy="1136123"/>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rgbClr val="000000"/>
                </a:solidFill>
                <a:latin typeface="等线" panose="020F0502020204030204"/>
                <a:ea typeface="等线" panose="02010600030101010101" pitchFamily="2" charset="-122"/>
              </a:rPr>
              <a:t>burst</a:t>
            </a:r>
            <a:endParaRPr lang="zh-MO" altLang="en-US" sz="2400" b="1" i="1" dirty="0">
              <a:solidFill>
                <a:srgbClr val="000000"/>
              </a:solidFill>
              <a:latin typeface="等线" panose="020F0502020204030204"/>
            </a:endParaRPr>
          </a:p>
        </p:txBody>
      </p:sp>
      <p:sp>
        <p:nvSpPr>
          <p:cNvPr id="28" name="矩形 27">
            <a:extLst>
              <a:ext uri="{FF2B5EF4-FFF2-40B4-BE49-F238E27FC236}">
                <a16:creationId xmlns:a16="http://schemas.microsoft.com/office/drawing/2014/main" id="{E9A51234-20B5-411E-884D-E9C7D3178E9C}"/>
              </a:ext>
            </a:extLst>
          </p:cNvPr>
          <p:cNvSpPr/>
          <p:nvPr/>
        </p:nvSpPr>
        <p:spPr>
          <a:xfrm>
            <a:off x="11011220" y="6323960"/>
            <a:ext cx="1180780"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12370866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animBg="1"/>
      <p:bldP spid="40" grpId="0" animBg="1"/>
      <p:bldP spid="41" grpId="0" animBg="1"/>
      <p:bldP spid="42" grpId="0" animBg="1"/>
      <p:bldP spid="43" grpId="0" animBg="1"/>
      <p:bldP spid="4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1939950"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Algorithm</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12</a:t>
            </a:fld>
            <a:endParaRPr lang="zh-CN" altLang="en-US" dirty="0"/>
          </a:p>
        </p:txBody>
      </p:sp>
      <p:sp>
        <p:nvSpPr>
          <p:cNvPr id="7" name="矩形 6">
            <a:extLst>
              <a:ext uri="{FF2B5EF4-FFF2-40B4-BE49-F238E27FC236}">
                <a16:creationId xmlns:a16="http://schemas.microsoft.com/office/drawing/2014/main" id="{552D270C-0551-41F9-8C6A-D5F4182F3DCC}"/>
              </a:ext>
            </a:extLst>
          </p:cNvPr>
          <p:cNvSpPr/>
          <p:nvPr/>
        </p:nvSpPr>
        <p:spPr>
          <a:xfrm>
            <a:off x="3064478" y="2034177"/>
            <a:ext cx="6045455" cy="1233352"/>
          </a:xfrm>
          <a:prstGeom prst="rect">
            <a:avLst/>
          </a:prstGeom>
          <a:solidFill>
            <a:srgbClr val="5B9BD5">
              <a:lumMod val="40000"/>
              <a:lumOff val="60000"/>
            </a:srgbClr>
          </a:solid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0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1: Using Running Track to select potential bursts</a:t>
            </a:r>
            <a:endParaRPr kumimoji="0" lang="zh-MO" altLang="en-US" sz="30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cxnSp>
        <p:nvCxnSpPr>
          <p:cNvPr id="32" name="直接箭头连接符 31">
            <a:extLst>
              <a:ext uri="{FF2B5EF4-FFF2-40B4-BE49-F238E27FC236}">
                <a16:creationId xmlns:a16="http://schemas.microsoft.com/office/drawing/2014/main" id="{72720CE9-73C9-4C0E-9BE4-5065F7AC1DF2}"/>
              </a:ext>
            </a:extLst>
          </p:cNvPr>
          <p:cNvCxnSpPr>
            <a:cxnSpLocks/>
          </p:cNvCxnSpPr>
          <p:nvPr/>
        </p:nvCxnSpPr>
        <p:spPr>
          <a:xfrm>
            <a:off x="6123441" y="3349052"/>
            <a:ext cx="5636" cy="482885"/>
          </a:xfrm>
          <a:prstGeom prst="straightConnector1">
            <a:avLst/>
          </a:prstGeom>
          <a:noFill/>
          <a:ln w="28575" cap="flat" cmpd="sng" algn="ctr">
            <a:solidFill>
              <a:sysClr val="windowText" lastClr="000000"/>
            </a:solidFill>
            <a:prstDash val="solid"/>
            <a:miter lim="800000"/>
            <a:tailEnd type="triangle"/>
          </a:ln>
          <a:effectLst/>
        </p:spPr>
      </p:cxnSp>
      <p:sp>
        <p:nvSpPr>
          <p:cNvPr id="34" name="椭圆 33">
            <a:extLst>
              <a:ext uri="{FF2B5EF4-FFF2-40B4-BE49-F238E27FC236}">
                <a16:creationId xmlns:a16="http://schemas.microsoft.com/office/drawing/2014/main" id="{C208E7A9-0438-458D-BD87-A52FBD03F9BE}"/>
              </a:ext>
            </a:extLst>
          </p:cNvPr>
          <p:cNvSpPr/>
          <p:nvPr/>
        </p:nvSpPr>
        <p:spPr>
          <a:xfrm>
            <a:off x="5857002" y="6094740"/>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7743087-8E7C-4DE3-9B8D-20924A168CCF}"/>
                  </a:ext>
                </a:extLst>
              </p:cNvPr>
              <p:cNvSpPr txBox="1"/>
              <p:nvPr/>
            </p:nvSpPr>
            <p:spPr>
              <a:xfrm>
                <a:off x="5820000" y="6094740"/>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5" name="文本框 34">
                <a:extLst>
                  <a:ext uri="{FF2B5EF4-FFF2-40B4-BE49-F238E27FC236}">
                    <a16:creationId xmlns:a16="http://schemas.microsoft.com/office/drawing/2014/main" id="{47743087-8E7C-4DE3-9B8D-20924A168CCF}"/>
                  </a:ext>
                </a:extLst>
              </p:cNvPr>
              <p:cNvSpPr txBox="1">
                <a:spLocks noRot="1" noChangeAspect="1" noMove="1" noResize="1" noEditPoints="1" noAdjustHandles="1" noChangeArrowheads="1" noChangeShapeType="1" noTextEdit="1"/>
              </p:cNvSpPr>
              <p:nvPr/>
            </p:nvSpPr>
            <p:spPr>
              <a:xfrm>
                <a:off x="5820000" y="6094740"/>
                <a:ext cx="606882" cy="461665"/>
              </a:xfrm>
              <a:prstGeom prst="rect">
                <a:avLst/>
              </a:prstGeom>
              <a:blipFill>
                <a:blip r:embed="rId4"/>
                <a:stretch>
                  <a:fillRect b="-1316"/>
                </a:stretch>
              </a:blipFill>
            </p:spPr>
            <p:txBody>
              <a:bodyPr/>
              <a:lstStyle/>
              <a:p>
                <a:r>
                  <a:rPr lang="zh-MO" altLang="en-US">
                    <a:noFill/>
                  </a:rPr>
                  <a:t> </a:t>
                </a:r>
              </a:p>
            </p:txBody>
          </p:sp>
        </mc:Fallback>
      </mc:AlternateContent>
      <p:sp>
        <p:nvSpPr>
          <p:cNvPr id="36" name="文本框 35">
            <a:extLst>
              <a:ext uri="{FF2B5EF4-FFF2-40B4-BE49-F238E27FC236}">
                <a16:creationId xmlns:a16="http://schemas.microsoft.com/office/drawing/2014/main" id="{FCD2A79F-47CA-4D9B-8D6E-D60B5F9A4809}"/>
              </a:ext>
            </a:extLst>
          </p:cNvPr>
          <p:cNvSpPr txBox="1"/>
          <p:nvPr/>
        </p:nvSpPr>
        <p:spPr>
          <a:xfrm>
            <a:off x="6583904" y="6094740"/>
            <a:ext cx="2572275" cy="523220"/>
          </a:xfrm>
          <a:prstGeom prst="rect">
            <a:avLst/>
          </a:prstGeom>
          <a:noFill/>
        </p:spPr>
        <p:txBody>
          <a:bodyPr wrap="square" rtlCol="0">
            <a:spAutoFit/>
          </a:bodyPr>
          <a:lstStyle/>
          <a:p>
            <a:r>
              <a:rPr lang="en-US" altLang="zh-MO" sz="2800" dirty="0">
                <a:solidFill>
                  <a:srgbClr val="000000"/>
                </a:solidFill>
              </a:rPr>
              <a:t>Burst</a:t>
            </a:r>
            <a:endParaRPr lang="zh-MO" altLang="en-US" sz="2800" dirty="0">
              <a:solidFill>
                <a:srgbClr val="000000"/>
              </a:solidFill>
            </a:endParaRPr>
          </a:p>
        </p:txBody>
      </p:sp>
      <p:sp>
        <p:nvSpPr>
          <p:cNvPr id="29" name="矩形 28">
            <a:extLst>
              <a:ext uri="{FF2B5EF4-FFF2-40B4-BE49-F238E27FC236}">
                <a16:creationId xmlns:a16="http://schemas.microsoft.com/office/drawing/2014/main" id="{340020AA-C938-4465-94D2-EE5B7D004DCF}"/>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31" name="矩形 30">
            <a:extLst>
              <a:ext uri="{FF2B5EF4-FFF2-40B4-BE49-F238E27FC236}">
                <a16:creationId xmlns:a16="http://schemas.microsoft.com/office/drawing/2014/main" id="{8062F7EC-A6FA-4ACD-A598-7055FF582E34}"/>
              </a:ext>
            </a:extLst>
          </p:cNvPr>
          <p:cNvSpPr/>
          <p:nvPr/>
        </p:nvSpPr>
        <p:spPr>
          <a:xfrm>
            <a:off x="3117684" y="3947295"/>
            <a:ext cx="6079396" cy="1293872"/>
          </a:xfrm>
          <a:prstGeom prst="rect">
            <a:avLst/>
          </a:prstGeom>
          <a:solidFill>
            <a:srgbClr val="70AD47">
              <a:lumMod val="40000"/>
              <a:lumOff val="60000"/>
            </a:srgbClr>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2: Using Snapshotting to monitor potential bursts </a:t>
            </a:r>
            <a:endParaRPr kumimoji="0" lang="zh-MO" altLang="en-US"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cxnSp>
        <p:nvCxnSpPr>
          <p:cNvPr id="33" name="直接箭头连接符 32">
            <a:extLst>
              <a:ext uri="{FF2B5EF4-FFF2-40B4-BE49-F238E27FC236}">
                <a16:creationId xmlns:a16="http://schemas.microsoft.com/office/drawing/2014/main" id="{F55BE6D0-52FF-49B7-BB8B-503E389EB160}"/>
              </a:ext>
            </a:extLst>
          </p:cNvPr>
          <p:cNvCxnSpPr>
            <a:cxnSpLocks/>
          </p:cNvCxnSpPr>
          <p:nvPr/>
        </p:nvCxnSpPr>
        <p:spPr>
          <a:xfrm>
            <a:off x="6123441" y="5334170"/>
            <a:ext cx="0" cy="654806"/>
          </a:xfrm>
          <a:prstGeom prst="straightConnector1">
            <a:avLst/>
          </a:prstGeom>
          <a:noFill/>
          <a:ln w="28575" cap="flat" cmpd="sng" algn="ctr">
            <a:solidFill>
              <a:sysClr val="windowText" lastClr="000000"/>
            </a:solidFill>
            <a:prstDash val="solid"/>
            <a:miter lim="800000"/>
            <a:tailEnd type="triangle"/>
          </a:ln>
          <a:effectLst/>
        </p:spPr>
      </p:cxnSp>
      <p:sp>
        <p:nvSpPr>
          <p:cNvPr id="39" name="椭圆 38">
            <a:extLst>
              <a:ext uri="{FF2B5EF4-FFF2-40B4-BE49-F238E27FC236}">
                <a16:creationId xmlns:a16="http://schemas.microsoft.com/office/drawing/2014/main" id="{6DE747EA-B91F-45C4-A014-D15FBECC875B}"/>
              </a:ext>
            </a:extLst>
          </p:cNvPr>
          <p:cNvSpPr/>
          <p:nvPr/>
        </p:nvSpPr>
        <p:spPr>
          <a:xfrm>
            <a:off x="4362612" y="490129"/>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CBED11FD-071A-4E8A-B6F6-C10F6FCA1685}"/>
                  </a:ext>
                </a:extLst>
              </p:cNvPr>
              <p:cNvSpPr txBox="1"/>
              <p:nvPr/>
            </p:nvSpPr>
            <p:spPr>
              <a:xfrm>
                <a:off x="4325610" y="490129"/>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CBED11FD-071A-4E8A-B6F6-C10F6FCA1685}"/>
                  </a:ext>
                </a:extLst>
              </p:cNvPr>
              <p:cNvSpPr txBox="1">
                <a:spLocks noRot="1" noChangeAspect="1" noMove="1" noResize="1" noEditPoints="1" noAdjustHandles="1" noChangeArrowheads="1" noChangeShapeType="1" noTextEdit="1"/>
              </p:cNvSpPr>
              <p:nvPr/>
            </p:nvSpPr>
            <p:spPr>
              <a:xfrm>
                <a:off x="4325610" y="490129"/>
                <a:ext cx="606882" cy="461665"/>
              </a:xfrm>
              <a:prstGeom prst="rect">
                <a:avLst/>
              </a:prstGeom>
              <a:blipFill>
                <a:blip r:embed="rId5"/>
                <a:stretch>
                  <a:fillRect b="-2632"/>
                </a:stretch>
              </a:blipFill>
            </p:spPr>
            <p:txBody>
              <a:bodyPr/>
              <a:lstStyle/>
              <a:p>
                <a:r>
                  <a:rPr lang="zh-MO" altLang="en-US">
                    <a:noFill/>
                  </a:rPr>
                  <a:t> </a:t>
                </a:r>
              </a:p>
            </p:txBody>
          </p:sp>
        </mc:Fallback>
      </mc:AlternateContent>
      <p:sp>
        <p:nvSpPr>
          <p:cNvPr id="41" name="椭圆 40">
            <a:extLst>
              <a:ext uri="{FF2B5EF4-FFF2-40B4-BE49-F238E27FC236}">
                <a16:creationId xmlns:a16="http://schemas.microsoft.com/office/drawing/2014/main" id="{CE439070-34AD-4A27-8312-71CB93733BE9}"/>
              </a:ext>
            </a:extLst>
          </p:cNvPr>
          <p:cNvSpPr/>
          <p:nvPr/>
        </p:nvSpPr>
        <p:spPr>
          <a:xfrm>
            <a:off x="5113550" y="618336"/>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3EB6ECA9-68A9-40DE-92C5-04AAF20183BC}"/>
                  </a:ext>
                </a:extLst>
              </p:cNvPr>
              <p:cNvSpPr txBox="1"/>
              <p:nvPr/>
            </p:nvSpPr>
            <p:spPr>
              <a:xfrm>
                <a:off x="5076548" y="618336"/>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文本框 41">
                <a:extLst>
                  <a:ext uri="{FF2B5EF4-FFF2-40B4-BE49-F238E27FC236}">
                    <a16:creationId xmlns:a16="http://schemas.microsoft.com/office/drawing/2014/main" id="{3EB6ECA9-68A9-40DE-92C5-04AAF20183BC}"/>
                  </a:ext>
                </a:extLst>
              </p:cNvPr>
              <p:cNvSpPr txBox="1">
                <a:spLocks noRot="1" noChangeAspect="1" noMove="1" noResize="1" noEditPoints="1" noAdjustHandles="1" noChangeArrowheads="1" noChangeShapeType="1" noTextEdit="1"/>
              </p:cNvSpPr>
              <p:nvPr/>
            </p:nvSpPr>
            <p:spPr>
              <a:xfrm>
                <a:off x="5076548" y="618336"/>
                <a:ext cx="606882" cy="461665"/>
              </a:xfrm>
              <a:prstGeom prst="rect">
                <a:avLst/>
              </a:prstGeom>
              <a:blipFill>
                <a:blip r:embed="rId6"/>
                <a:stretch>
                  <a:fillRect b="-2632"/>
                </a:stretch>
              </a:blipFill>
            </p:spPr>
            <p:txBody>
              <a:bodyPr/>
              <a:lstStyle/>
              <a:p>
                <a:r>
                  <a:rPr lang="zh-MO" altLang="en-US">
                    <a:noFill/>
                  </a:rPr>
                  <a:t> </a:t>
                </a:r>
              </a:p>
            </p:txBody>
          </p:sp>
        </mc:Fallback>
      </mc:AlternateContent>
      <p:sp>
        <p:nvSpPr>
          <p:cNvPr id="43" name="椭圆 42">
            <a:extLst>
              <a:ext uri="{FF2B5EF4-FFF2-40B4-BE49-F238E27FC236}">
                <a16:creationId xmlns:a16="http://schemas.microsoft.com/office/drawing/2014/main" id="{8D41904A-B12D-46EE-87E4-31CC2013937A}"/>
              </a:ext>
            </a:extLst>
          </p:cNvPr>
          <p:cNvSpPr/>
          <p:nvPr/>
        </p:nvSpPr>
        <p:spPr>
          <a:xfrm>
            <a:off x="5853045" y="282157"/>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1628BCD0-D691-42D4-9796-76F91F2FA3C9}"/>
                  </a:ext>
                </a:extLst>
              </p:cNvPr>
              <p:cNvSpPr txBox="1"/>
              <p:nvPr/>
            </p:nvSpPr>
            <p:spPr>
              <a:xfrm>
                <a:off x="5816043" y="282157"/>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1628BCD0-D691-42D4-9796-76F91F2FA3C9}"/>
                  </a:ext>
                </a:extLst>
              </p:cNvPr>
              <p:cNvSpPr txBox="1">
                <a:spLocks noRot="1" noChangeAspect="1" noMove="1" noResize="1" noEditPoints="1" noAdjustHandles="1" noChangeArrowheads="1" noChangeShapeType="1" noTextEdit="1"/>
              </p:cNvSpPr>
              <p:nvPr/>
            </p:nvSpPr>
            <p:spPr>
              <a:xfrm>
                <a:off x="5816043" y="282157"/>
                <a:ext cx="606882" cy="461665"/>
              </a:xfrm>
              <a:prstGeom prst="rect">
                <a:avLst/>
              </a:prstGeom>
              <a:blipFill>
                <a:blip r:embed="rId7"/>
                <a:stretch>
                  <a:fillRect b="-2632"/>
                </a:stretch>
              </a:blipFill>
            </p:spPr>
            <p:txBody>
              <a:bodyPr/>
              <a:lstStyle/>
              <a:p>
                <a:r>
                  <a:rPr lang="zh-MO" altLang="en-US">
                    <a:noFill/>
                  </a:rPr>
                  <a:t> </a:t>
                </a:r>
              </a:p>
            </p:txBody>
          </p:sp>
        </mc:Fallback>
      </mc:AlternateContent>
      <p:sp>
        <p:nvSpPr>
          <p:cNvPr id="45" name="椭圆 44">
            <a:extLst>
              <a:ext uri="{FF2B5EF4-FFF2-40B4-BE49-F238E27FC236}">
                <a16:creationId xmlns:a16="http://schemas.microsoft.com/office/drawing/2014/main" id="{5F7F836F-C5C1-4B15-B9BD-6AE32BB926AB}"/>
              </a:ext>
            </a:extLst>
          </p:cNvPr>
          <p:cNvSpPr/>
          <p:nvPr/>
        </p:nvSpPr>
        <p:spPr>
          <a:xfrm>
            <a:off x="6576849" y="425325"/>
            <a:ext cx="544150" cy="544150"/>
          </a:xfrm>
          <a:prstGeom prst="ellipse">
            <a:avLst/>
          </a:prstGeom>
          <a:solidFill>
            <a:srgbClr val="33CC3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3E6B23B-F75B-4F5D-98C2-7BE83773B9CF}"/>
                  </a:ext>
                </a:extLst>
              </p:cNvPr>
              <p:cNvSpPr txBox="1"/>
              <p:nvPr/>
            </p:nvSpPr>
            <p:spPr>
              <a:xfrm>
                <a:off x="6539847" y="425325"/>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3</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33E6B23B-F75B-4F5D-98C2-7BE83773B9CF}"/>
                  </a:ext>
                </a:extLst>
              </p:cNvPr>
              <p:cNvSpPr txBox="1">
                <a:spLocks noRot="1" noChangeAspect="1" noMove="1" noResize="1" noEditPoints="1" noAdjustHandles="1" noChangeArrowheads="1" noChangeShapeType="1" noTextEdit="1"/>
              </p:cNvSpPr>
              <p:nvPr/>
            </p:nvSpPr>
            <p:spPr>
              <a:xfrm>
                <a:off x="6539847" y="425325"/>
                <a:ext cx="606882" cy="461665"/>
              </a:xfrm>
              <a:prstGeom prst="rect">
                <a:avLst/>
              </a:prstGeom>
              <a:blipFill>
                <a:blip r:embed="rId8"/>
                <a:stretch>
                  <a:fillRect b="-1316"/>
                </a:stretch>
              </a:blipFill>
            </p:spPr>
            <p:txBody>
              <a:bodyPr/>
              <a:lstStyle/>
              <a:p>
                <a:r>
                  <a:rPr lang="zh-MO" altLang="en-US">
                    <a:noFill/>
                  </a:rPr>
                  <a:t> </a:t>
                </a:r>
              </a:p>
            </p:txBody>
          </p:sp>
        </mc:Fallback>
      </mc:AlternateContent>
      <p:sp>
        <p:nvSpPr>
          <p:cNvPr id="47" name="椭圆 46">
            <a:extLst>
              <a:ext uri="{FF2B5EF4-FFF2-40B4-BE49-F238E27FC236}">
                <a16:creationId xmlns:a16="http://schemas.microsoft.com/office/drawing/2014/main" id="{B56559B6-8432-4150-A77A-0E107EFD754E}"/>
              </a:ext>
            </a:extLst>
          </p:cNvPr>
          <p:cNvSpPr/>
          <p:nvPr/>
        </p:nvSpPr>
        <p:spPr>
          <a:xfrm>
            <a:off x="7454898" y="512989"/>
            <a:ext cx="544150" cy="544150"/>
          </a:xfrm>
          <a:prstGeom prst="ellipse">
            <a:avLst/>
          </a:prstGeom>
          <a:solidFill>
            <a:srgbClr val="FF99CC"/>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094FC0A6-29F9-460D-90AB-E13A3CBE5059}"/>
                  </a:ext>
                </a:extLst>
              </p:cNvPr>
              <p:cNvSpPr txBox="1"/>
              <p:nvPr/>
            </p:nvSpPr>
            <p:spPr>
              <a:xfrm>
                <a:off x="7417896" y="512989"/>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4</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094FC0A6-29F9-460D-90AB-E13A3CBE5059}"/>
                  </a:ext>
                </a:extLst>
              </p:cNvPr>
              <p:cNvSpPr txBox="1">
                <a:spLocks noRot="1" noChangeAspect="1" noMove="1" noResize="1" noEditPoints="1" noAdjustHandles="1" noChangeArrowheads="1" noChangeShapeType="1" noTextEdit="1"/>
              </p:cNvSpPr>
              <p:nvPr/>
            </p:nvSpPr>
            <p:spPr>
              <a:xfrm>
                <a:off x="7417896" y="512989"/>
                <a:ext cx="606882" cy="461665"/>
              </a:xfrm>
              <a:prstGeom prst="rect">
                <a:avLst/>
              </a:prstGeom>
              <a:blipFill>
                <a:blip r:embed="rId9"/>
                <a:stretch>
                  <a:fillRect b="-2632"/>
                </a:stretch>
              </a:blipFill>
            </p:spPr>
            <p:txBody>
              <a:bodyPr/>
              <a:lstStyle/>
              <a:p>
                <a:r>
                  <a:rPr lang="zh-MO" altLang="en-US">
                    <a:noFill/>
                  </a:rPr>
                  <a:t> </a:t>
                </a:r>
              </a:p>
            </p:txBody>
          </p:sp>
        </mc:Fallback>
      </mc:AlternateContent>
      <p:cxnSp>
        <p:nvCxnSpPr>
          <p:cNvPr id="49" name="直接箭头连接符 48">
            <a:extLst>
              <a:ext uri="{FF2B5EF4-FFF2-40B4-BE49-F238E27FC236}">
                <a16:creationId xmlns:a16="http://schemas.microsoft.com/office/drawing/2014/main" id="{85540C53-3672-4B5E-96CE-C64708BE0F45}"/>
              </a:ext>
            </a:extLst>
          </p:cNvPr>
          <p:cNvCxnSpPr>
            <a:cxnSpLocks/>
          </p:cNvCxnSpPr>
          <p:nvPr/>
        </p:nvCxnSpPr>
        <p:spPr>
          <a:xfrm>
            <a:off x="4705049" y="1036540"/>
            <a:ext cx="641150" cy="890007"/>
          </a:xfrm>
          <a:prstGeom prst="straightConnector1">
            <a:avLst/>
          </a:prstGeom>
          <a:noFill/>
          <a:ln w="28575" cap="flat" cmpd="sng" algn="ctr">
            <a:solidFill>
              <a:sysClr val="windowText" lastClr="000000"/>
            </a:solidFill>
            <a:prstDash val="solid"/>
            <a:miter lim="800000"/>
            <a:tailEnd type="triangle"/>
          </a:ln>
          <a:effectLst/>
        </p:spPr>
      </p:cxnSp>
      <p:cxnSp>
        <p:nvCxnSpPr>
          <p:cNvPr id="50" name="直接箭头连接符 49">
            <a:extLst>
              <a:ext uri="{FF2B5EF4-FFF2-40B4-BE49-F238E27FC236}">
                <a16:creationId xmlns:a16="http://schemas.microsoft.com/office/drawing/2014/main" id="{7DC2ABDD-9C37-47BC-8A53-12E71A218BA0}"/>
              </a:ext>
            </a:extLst>
          </p:cNvPr>
          <p:cNvCxnSpPr>
            <a:cxnSpLocks/>
          </p:cNvCxnSpPr>
          <p:nvPr/>
        </p:nvCxnSpPr>
        <p:spPr>
          <a:xfrm>
            <a:off x="5395537" y="1148969"/>
            <a:ext cx="329912" cy="711716"/>
          </a:xfrm>
          <a:prstGeom prst="straightConnector1">
            <a:avLst/>
          </a:prstGeom>
          <a:noFill/>
          <a:ln w="28575" cap="flat" cmpd="sng" algn="ctr">
            <a:solidFill>
              <a:sysClr val="windowText" lastClr="000000"/>
            </a:solidFill>
            <a:prstDash val="solid"/>
            <a:miter lim="800000"/>
            <a:tailEnd type="triangle"/>
          </a:ln>
          <a:effectLst/>
        </p:spPr>
      </p:cxnSp>
      <p:cxnSp>
        <p:nvCxnSpPr>
          <p:cNvPr id="51" name="直接箭头连接符 50">
            <a:extLst>
              <a:ext uri="{FF2B5EF4-FFF2-40B4-BE49-F238E27FC236}">
                <a16:creationId xmlns:a16="http://schemas.microsoft.com/office/drawing/2014/main" id="{ABD0F966-D05F-40EB-A270-937FE7386EA1}"/>
              </a:ext>
            </a:extLst>
          </p:cNvPr>
          <p:cNvCxnSpPr>
            <a:cxnSpLocks/>
          </p:cNvCxnSpPr>
          <p:nvPr/>
        </p:nvCxnSpPr>
        <p:spPr>
          <a:xfrm flipH="1">
            <a:off x="6054929" y="811440"/>
            <a:ext cx="64555" cy="1049245"/>
          </a:xfrm>
          <a:prstGeom prst="straightConnector1">
            <a:avLst/>
          </a:prstGeom>
          <a:noFill/>
          <a:ln w="28575" cap="flat" cmpd="sng" algn="ctr">
            <a:solidFill>
              <a:sysClr val="windowText" lastClr="000000"/>
            </a:solidFill>
            <a:prstDash val="solid"/>
            <a:miter lim="800000"/>
            <a:tailEnd type="triangle"/>
          </a:ln>
          <a:effectLst/>
        </p:spPr>
      </p:cxnSp>
      <p:cxnSp>
        <p:nvCxnSpPr>
          <p:cNvPr id="52" name="直接箭头连接符 51">
            <a:extLst>
              <a:ext uri="{FF2B5EF4-FFF2-40B4-BE49-F238E27FC236}">
                <a16:creationId xmlns:a16="http://schemas.microsoft.com/office/drawing/2014/main" id="{CCD53EC1-D601-4D09-81EF-E4E73973E01D}"/>
              </a:ext>
            </a:extLst>
          </p:cNvPr>
          <p:cNvCxnSpPr>
            <a:cxnSpLocks/>
          </p:cNvCxnSpPr>
          <p:nvPr/>
        </p:nvCxnSpPr>
        <p:spPr>
          <a:xfrm flipH="1">
            <a:off x="6448964" y="964631"/>
            <a:ext cx="378299" cy="933875"/>
          </a:xfrm>
          <a:prstGeom prst="straightConnector1">
            <a:avLst/>
          </a:prstGeom>
          <a:noFill/>
          <a:ln w="28575" cap="flat" cmpd="sng" algn="ctr">
            <a:solidFill>
              <a:sysClr val="windowText" lastClr="000000"/>
            </a:solidFill>
            <a:prstDash val="solid"/>
            <a:miter lim="800000"/>
            <a:tailEnd type="triangle"/>
          </a:ln>
          <a:effectLst/>
        </p:spPr>
      </p:cxnSp>
      <p:cxnSp>
        <p:nvCxnSpPr>
          <p:cNvPr id="53" name="直接箭头连接符 52">
            <a:extLst>
              <a:ext uri="{FF2B5EF4-FFF2-40B4-BE49-F238E27FC236}">
                <a16:creationId xmlns:a16="http://schemas.microsoft.com/office/drawing/2014/main" id="{A26EB8A2-13DA-4D67-B9D5-2547C43B3494}"/>
              </a:ext>
            </a:extLst>
          </p:cNvPr>
          <p:cNvCxnSpPr>
            <a:cxnSpLocks/>
          </p:cNvCxnSpPr>
          <p:nvPr/>
        </p:nvCxnSpPr>
        <p:spPr>
          <a:xfrm flipH="1">
            <a:off x="6843288" y="1068546"/>
            <a:ext cx="877868" cy="829960"/>
          </a:xfrm>
          <a:prstGeom prst="straightConnector1">
            <a:avLst/>
          </a:prstGeom>
          <a:noFill/>
          <a:ln w="28575"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49123436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1939950"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Algorithm</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13</a:t>
            </a:fld>
            <a:endParaRPr lang="zh-CN" altLang="en-US" dirty="0"/>
          </a:p>
        </p:txBody>
      </p:sp>
      <p:sp>
        <p:nvSpPr>
          <p:cNvPr id="7" name="矩形 6">
            <a:extLst>
              <a:ext uri="{FF2B5EF4-FFF2-40B4-BE49-F238E27FC236}">
                <a16:creationId xmlns:a16="http://schemas.microsoft.com/office/drawing/2014/main" id="{552D270C-0551-41F9-8C6A-D5F4182F3DCC}"/>
              </a:ext>
            </a:extLst>
          </p:cNvPr>
          <p:cNvSpPr/>
          <p:nvPr/>
        </p:nvSpPr>
        <p:spPr>
          <a:xfrm>
            <a:off x="354903" y="2812324"/>
            <a:ext cx="5283142" cy="1233352"/>
          </a:xfrm>
          <a:prstGeom prst="rect">
            <a:avLst/>
          </a:prstGeom>
          <a:solidFill>
            <a:srgbClr val="5B9BD5">
              <a:lumMod val="40000"/>
              <a:lumOff val="60000"/>
            </a:srgbClr>
          </a:solid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0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1: Using Running Track to select potential bursts</a:t>
            </a:r>
            <a:endParaRPr kumimoji="0" lang="zh-MO" altLang="en-US" sz="30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sp>
        <p:nvSpPr>
          <p:cNvPr id="8" name="椭圆 7">
            <a:extLst>
              <a:ext uri="{FF2B5EF4-FFF2-40B4-BE49-F238E27FC236}">
                <a16:creationId xmlns:a16="http://schemas.microsoft.com/office/drawing/2014/main" id="{C06B6F3B-8447-40C5-9B79-57717E0635F5}"/>
              </a:ext>
            </a:extLst>
          </p:cNvPr>
          <p:cNvSpPr/>
          <p:nvPr/>
        </p:nvSpPr>
        <p:spPr>
          <a:xfrm>
            <a:off x="1315388" y="1293421"/>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885EF1F-1376-4D1C-9F0D-196FCBEB879B}"/>
                  </a:ext>
                </a:extLst>
              </p:cNvPr>
              <p:cNvSpPr txBox="1"/>
              <p:nvPr/>
            </p:nvSpPr>
            <p:spPr>
              <a:xfrm>
                <a:off x="1278386" y="1293421"/>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A885EF1F-1376-4D1C-9F0D-196FCBEB879B}"/>
                  </a:ext>
                </a:extLst>
              </p:cNvPr>
              <p:cNvSpPr txBox="1">
                <a:spLocks noRot="1" noChangeAspect="1" noMove="1" noResize="1" noEditPoints="1" noAdjustHandles="1" noChangeArrowheads="1" noChangeShapeType="1" noTextEdit="1"/>
              </p:cNvSpPr>
              <p:nvPr/>
            </p:nvSpPr>
            <p:spPr>
              <a:xfrm>
                <a:off x="1278386" y="1293421"/>
                <a:ext cx="606882" cy="461665"/>
              </a:xfrm>
              <a:prstGeom prst="rect">
                <a:avLst/>
              </a:prstGeom>
              <a:blipFill>
                <a:blip r:embed="rId4"/>
                <a:stretch>
                  <a:fillRect b="-2632"/>
                </a:stretch>
              </a:blipFill>
            </p:spPr>
            <p:txBody>
              <a:bodyPr/>
              <a:lstStyle/>
              <a:p>
                <a:r>
                  <a:rPr lang="zh-MO" altLang="en-US">
                    <a:noFill/>
                  </a:rPr>
                  <a:t> </a:t>
                </a:r>
              </a:p>
            </p:txBody>
          </p:sp>
        </mc:Fallback>
      </mc:AlternateContent>
      <p:sp>
        <p:nvSpPr>
          <p:cNvPr id="10" name="椭圆 9">
            <a:extLst>
              <a:ext uri="{FF2B5EF4-FFF2-40B4-BE49-F238E27FC236}">
                <a16:creationId xmlns:a16="http://schemas.microsoft.com/office/drawing/2014/main" id="{91E66BA7-E5D7-43D2-865B-A244B114B937}"/>
              </a:ext>
            </a:extLst>
          </p:cNvPr>
          <p:cNvSpPr/>
          <p:nvPr/>
        </p:nvSpPr>
        <p:spPr>
          <a:xfrm>
            <a:off x="2066326" y="1421628"/>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3686822-8AF9-4174-931F-76CAE3D0E216}"/>
                  </a:ext>
                </a:extLst>
              </p:cNvPr>
              <p:cNvSpPr txBox="1"/>
              <p:nvPr/>
            </p:nvSpPr>
            <p:spPr>
              <a:xfrm>
                <a:off x="2029324" y="1421628"/>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93686822-8AF9-4174-931F-76CAE3D0E216}"/>
                  </a:ext>
                </a:extLst>
              </p:cNvPr>
              <p:cNvSpPr txBox="1">
                <a:spLocks noRot="1" noChangeAspect="1" noMove="1" noResize="1" noEditPoints="1" noAdjustHandles="1" noChangeArrowheads="1" noChangeShapeType="1" noTextEdit="1"/>
              </p:cNvSpPr>
              <p:nvPr/>
            </p:nvSpPr>
            <p:spPr>
              <a:xfrm>
                <a:off x="2029324" y="1421628"/>
                <a:ext cx="606882" cy="461665"/>
              </a:xfrm>
              <a:prstGeom prst="rect">
                <a:avLst/>
              </a:prstGeom>
              <a:blipFill>
                <a:blip r:embed="rId5"/>
                <a:stretch>
                  <a:fillRect b="-2632"/>
                </a:stretch>
              </a:blipFill>
            </p:spPr>
            <p:txBody>
              <a:bodyPr/>
              <a:lstStyle/>
              <a:p>
                <a:r>
                  <a:rPr lang="zh-MO" altLang="en-US">
                    <a:noFill/>
                  </a:rPr>
                  <a:t> </a:t>
                </a:r>
              </a:p>
            </p:txBody>
          </p:sp>
        </mc:Fallback>
      </mc:AlternateContent>
      <p:sp>
        <p:nvSpPr>
          <p:cNvPr id="12" name="椭圆 11">
            <a:extLst>
              <a:ext uri="{FF2B5EF4-FFF2-40B4-BE49-F238E27FC236}">
                <a16:creationId xmlns:a16="http://schemas.microsoft.com/office/drawing/2014/main" id="{2933619E-A00C-445F-9631-7DB8B64F3351}"/>
              </a:ext>
            </a:extLst>
          </p:cNvPr>
          <p:cNvSpPr/>
          <p:nvPr/>
        </p:nvSpPr>
        <p:spPr>
          <a:xfrm>
            <a:off x="2805821" y="1085449"/>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61356BF1-4CCD-43AD-BAF0-3183F0F1E82C}"/>
                  </a:ext>
                </a:extLst>
              </p:cNvPr>
              <p:cNvSpPr txBox="1"/>
              <p:nvPr/>
            </p:nvSpPr>
            <p:spPr>
              <a:xfrm>
                <a:off x="2768819" y="1085449"/>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61356BF1-4CCD-43AD-BAF0-3183F0F1E82C}"/>
                  </a:ext>
                </a:extLst>
              </p:cNvPr>
              <p:cNvSpPr txBox="1">
                <a:spLocks noRot="1" noChangeAspect="1" noMove="1" noResize="1" noEditPoints="1" noAdjustHandles="1" noChangeArrowheads="1" noChangeShapeType="1" noTextEdit="1"/>
              </p:cNvSpPr>
              <p:nvPr/>
            </p:nvSpPr>
            <p:spPr>
              <a:xfrm>
                <a:off x="2768819" y="1085449"/>
                <a:ext cx="606882" cy="461665"/>
              </a:xfrm>
              <a:prstGeom prst="rect">
                <a:avLst/>
              </a:prstGeom>
              <a:blipFill>
                <a:blip r:embed="rId6"/>
                <a:stretch>
                  <a:fillRect b="-2632"/>
                </a:stretch>
              </a:blipFill>
            </p:spPr>
            <p:txBody>
              <a:bodyPr/>
              <a:lstStyle/>
              <a:p>
                <a:r>
                  <a:rPr lang="zh-MO" altLang="en-US">
                    <a:noFill/>
                  </a:rPr>
                  <a:t> </a:t>
                </a:r>
              </a:p>
            </p:txBody>
          </p:sp>
        </mc:Fallback>
      </mc:AlternateContent>
      <p:sp>
        <p:nvSpPr>
          <p:cNvPr id="14" name="椭圆 13">
            <a:extLst>
              <a:ext uri="{FF2B5EF4-FFF2-40B4-BE49-F238E27FC236}">
                <a16:creationId xmlns:a16="http://schemas.microsoft.com/office/drawing/2014/main" id="{D5DF8C22-D844-4259-8847-C02C166D884F}"/>
              </a:ext>
            </a:extLst>
          </p:cNvPr>
          <p:cNvSpPr/>
          <p:nvPr/>
        </p:nvSpPr>
        <p:spPr>
          <a:xfrm>
            <a:off x="3529625" y="1228617"/>
            <a:ext cx="544150" cy="544150"/>
          </a:xfrm>
          <a:prstGeom prst="ellipse">
            <a:avLst/>
          </a:prstGeom>
          <a:solidFill>
            <a:srgbClr val="33CC3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6A859B3-866A-4570-BCD7-F8EA54691C37}"/>
                  </a:ext>
                </a:extLst>
              </p:cNvPr>
              <p:cNvSpPr txBox="1"/>
              <p:nvPr/>
            </p:nvSpPr>
            <p:spPr>
              <a:xfrm>
                <a:off x="3492623" y="1228617"/>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3</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E6A859B3-866A-4570-BCD7-F8EA54691C37}"/>
                  </a:ext>
                </a:extLst>
              </p:cNvPr>
              <p:cNvSpPr txBox="1">
                <a:spLocks noRot="1" noChangeAspect="1" noMove="1" noResize="1" noEditPoints="1" noAdjustHandles="1" noChangeArrowheads="1" noChangeShapeType="1" noTextEdit="1"/>
              </p:cNvSpPr>
              <p:nvPr/>
            </p:nvSpPr>
            <p:spPr>
              <a:xfrm>
                <a:off x="3492623" y="1228617"/>
                <a:ext cx="606882" cy="461665"/>
              </a:xfrm>
              <a:prstGeom prst="rect">
                <a:avLst/>
              </a:prstGeom>
              <a:blipFill>
                <a:blip r:embed="rId7"/>
                <a:stretch>
                  <a:fillRect b="-2667"/>
                </a:stretch>
              </a:blipFill>
            </p:spPr>
            <p:txBody>
              <a:bodyPr/>
              <a:lstStyle/>
              <a:p>
                <a:r>
                  <a:rPr lang="zh-MO" altLang="en-US">
                    <a:noFill/>
                  </a:rPr>
                  <a:t> </a:t>
                </a:r>
              </a:p>
            </p:txBody>
          </p:sp>
        </mc:Fallback>
      </mc:AlternateContent>
      <p:sp>
        <p:nvSpPr>
          <p:cNvPr id="16" name="椭圆 15">
            <a:extLst>
              <a:ext uri="{FF2B5EF4-FFF2-40B4-BE49-F238E27FC236}">
                <a16:creationId xmlns:a16="http://schemas.microsoft.com/office/drawing/2014/main" id="{96EA4691-2D17-4361-A5C3-2872B6628D3A}"/>
              </a:ext>
            </a:extLst>
          </p:cNvPr>
          <p:cNvSpPr/>
          <p:nvPr/>
        </p:nvSpPr>
        <p:spPr>
          <a:xfrm>
            <a:off x="4407674" y="1316281"/>
            <a:ext cx="544150" cy="544150"/>
          </a:xfrm>
          <a:prstGeom prst="ellipse">
            <a:avLst/>
          </a:prstGeom>
          <a:solidFill>
            <a:srgbClr val="FF99CC"/>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2A1930A-3118-49C7-A673-5D2EBE1FFAD4}"/>
                  </a:ext>
                </a:extLst>
              </p:cNvPr>
              <p:cNvSpPr txBox="1"/>
              <p:nvPr/>
            </p:nvSpPr>
            <p:spPr>
              <a:xfrm>
                <a:off x="4370672" y="1316281"/>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4</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62A1930A-3118-49C7-A673-5D2EBE1FFAD4}"/>
                  </a:ext>
                </a:extLst>
              </p:cNvPr>
              <p:cNvSpPr txBox="1">
                <a:spLocks noRot="1" noChangeAspect="1" noMove="1" noResize="1" noEditPoints="1" noAdjustHandles="1" noChangeArrowheads="1" noChangeShapeType="1" noTextEdit="1"/>
              </p:cNvSpPr>
              <p:nvPr/>
            </p:nvSpPr>
            <p:spPr>
              <a:xfrm>
                <a:off x="4370672" y="1316281"/>
                <a:ext cx="606882" cy="461665"/>
              </a:xfrm>
              <a:prstGeom prst="rect">
                <a:avLst/>
              </a:prstGeom>
              <a:blipFill>
                <a:blip r:embed="rId8"/>
                <a:stretch>
                  <a:fillRect b="-1316"/>
                </a:stretch>
              </a:blipFill>
            </p:spPr>
            <p:txBody>
              <a:bodyPr/>
              <a:lstStyle/>
              <a:p>
                <a:r>
                  <a:rPr lang="zh-MO" altLang="en-US">
                    <a:noFill/>
                  </a:rPr>
                  <a:t> </a:t>
                </a:r>
              </a:p>
            </p:txBody>
          </p:sp>
        </mc:Fallback>
      </mc:AlternateContent>
      <p:cxnSp>
        <p:nvCxnSpPr>
          <p:cNvPr id="18" name="直接箭头连接符 17">
            <a:extLst>
              <a:ext uri="{FF2B5EF4-FFF2-40B4-BE49-F238E27FC236}">
                <a16:creationId xmlns:a16="http://schemas.microsoft.com/office/drawing/2014/main" id="{183D297A-BDF6-406F-8902-9CC11A8D382B}"/>
              </a:ext>
            </a:extLst>
          </p:cNvPr>
          <p:cNvCxnSpPr>
            <a:cxnSpLocks/>
          </p:cNvCxnSpPr>
          <p:nvPr/>
        </p:nvCxnSpPr>
        <p:spPr>
          <a:xfrm>
            <a:off x="1657825" y="1839832"/>
            <a:ext cx="641150" cy="890007"/>
          </a:xfrm>
          <a:prstGeom prst="straightConnector1">
            <a:avLst/>
          </a:prstGeom>
          <a:noFill/>
          <a:ln w="28575" cap="flat" cmpd="sng" algn="ctr">
            <a:solidFill>
              <a:sysClr val="windowText" lastClr="000000"/>
            </a:solidFill>
            <a:prstDash val="solid"/>
            <a:miter lim="800000"/>
            <a:tailEnd type="triangle"/>
          </a:ln>
          <a:effectLst/>
        </p:spPr>
      </p:cxnSp>
      <p:cxnSp>
        <p:nvCxnSpPr>
          <p:cNvPr id="20" name="直接箭头连接符 19">
            <a:extLst>
              <a:ext uri="{FF2B5EF4-FFF2-40B4-BE49-F238E27FC236}">
                <a16:creationId xmlns:a16="http://schemas.microsoft.com/office/drawing/2014/main" id="{9A5A509C-D3BE-4172-941D-6BE10F36770F}"/>
              </a:ext>
            </a:extLst>
          </p:cNvPr>
          <p:cNvCxnSpPr>
            <a:cxnSpLocks/>
          </p:cNvCxnSpPr>
          <p:nvPr/>
        </p:nvCxnSpPr>
        <p:spPr>
          <a:xfrm>
            <a:off x="2348313" y="1952261"/>
            <a:ext cx="329912" cy="711716"/>
          </a:xfrm>
          <a:prstGeom prst="straightConnector1">
            <a:avLst/>
          </a:prstGeom>
          <a:noFill/>
          <a:ln w="28575" cap="flat" cmpd="sng" algn="ctr">
            <a:solidFill>
              <a:sysClr val="windowText" lastClr="000000"/>
            </a:solidFill>
            <a:prstDash val="solid"/>
            <a:miter lim="800000"/>
            <a:tailEnd type="triangle"/>
          </a:ln>
          <a:effectLst/>
        </p:spPr>
      </p:cxnSp>
      <p:cxnSp>
        <p:nvCxnSpPr>
          <p:cNvPr id="24" name="直接箭头连接符 23">
            <a:extLst>
              <a:ext uri="{FF2B5EF4-FFF2-40B4-BE49-F238E27FC236}">
                <a16:creationId xmlns:a16="http://schemas.microsoft.com/office/drawing/2014/main" id="{E9AB5620-CDB1-445E-91B1-B4C9464070AF}"/>
              </a:ext>
            </a:extLst>
          </p:cNvPr>
          <p:cNvCxnSpPr>
            <a:cxnSpLocks/>
          </p:cNvCxnSpPr>
          <p:nvPr/>
        </p:nvCxnSpPr>
        <p:spPr>
          <a:xfrm flipH="1">
            <a:off x="3007705" y="1614732"/>
            <a:ext cx="64555" cy="1049245"/>
          </a:xfrm>
          <a:prstGeom prst="straightConnector1">
            <a:avLst/>
          </a:prstGeom>
          <a:noFill/>
          <a:ln w="28575" cap="flat" cmpd="sng" algn="ctr">
            <a:solidFill>
              <a:sysClr val="windowText" lastClr="000000"/>
            </a:solidFill>
            <a:prstDash val="solid"/>
            <a:miter lim="800000"/>
            <a:tailEnd type="triangle"/>
          </a:ln>
          <a:effectLst/>
        </p:spPr>
      </p:cxnSp>
      <p:cxnSp>
        <p:nvCxnSpPr>
          <p:cNvPr id="26" name="直接箭头连接符 25">
            <a:extLst>
              <a:ext uri="{FF2B5EF4-FFF2-40B4-BE49-F238E27FC236}">
                <a16:creationId xmlns:a16="http://schemas.microsoft.com/office/drawing/2014/main" id="{1D043EC2-8C54-41B2-82E4-78F4F4F20A11}"/>
              </a:ext>
            </a:extLst>
          </p:cNvPr>
          <p:cNvCxnSpPr>
            <a:cxnSpLocks/>
          </p:cNvCxnSpPr>
          <p:nvPr/>
        </p:nvCxnSpPr>
        <p:spPr>
          <a:xfrm flipH="1">
            <a:off x="3401740" y="1767923"/>
            <a:ext cx="378299" cy="933875"/>
          </a:xfrm>
          <a:prstGeom prst="straightConnector1">
            <a:avLst/>
          </a:prstGeom>
          <a:noFill/>
          <a:ln w="28575" cap="flat" cmpd="sng" algn="ctr">
            <a:solidFill>
              <a:sysClr val="windowText" lastClr="000000"/>
            </a:solidFill>
            <a:prstDash val="solid"/>
            <a:miter lim="800000"/>
            <a:tailEnd type="triangle"/>
          </a:ln>
          <a:effectLst/>
        </p:spPr>
      </p:cxnSp>
      <p:cxnSp>
        <p:nvCxnSpPr>
          <p:cNvPr id="28" name="直接箭头连接符 27">
            <a:extLst>
              <a:ext uri="{FF2B5EF4-FFF2-40B4-BE49-F238E27FC236}">
                <a16:creationId xmlns:a16="http://schemas.microsoft.com/office/drawing/2014/main" id="{25E83B6B-AA9E-450A-9612-3B8804048AEE}"/>
              </a:ext>
            </a:extLst>
          </p:cNvPr>
          <p:cNvCxnSpPr>
            <a:cxnSpLocks/>
          </p:cNvCxnSpPr>
          <p:nvPr/>
        </p:nvCxnSpPr>
        <p:spPr>
          <a:xfrm flipH="1">
            <a:off x="3796064" y="1871838"/>
            <a:ext cx="877868" cy="829960"/>
          </a:xfrm>
          <a:prstGeom prst="straightConnector1">
            <a:avLst/>
          </a:prstGeom>
          <a:noFill/>
          <a:ln w="28575" cap="flat" cmpd="sng" algn="ctr">
            <a:solidFill>
              <a:sysClr val="windowText" lastClr="000000"/>
            </a:solidFill>
            <a:prstDash val="solid"/>
            <a:miter lim="800000"/>
            <a:tailEnd type="triangle"/>
          </a:ln>
          <a:effectLst/>
        </p:spPr>
      </p:cxnSp>
      <p:cxnSp>
        <p:nvCxnSpPr>
          <p:cNvPr id="32" name="直接箭头连接符 31">
            <a:extLst>
              <a:ext uri="{FF2B5EF4-FFF2-40B4-BE49-F238E27FC236}">
                <a16:creationId xmlns:a16="http://schemas.microsoft.com/office/drawing/2014/main" id="{72720CE9-73C9-4C0E-9BE4-5065F7AC1DF2}"/>
              </a:ext>
            </a:extLst>
          </p:cNvPr>
          <p:cNvCxnSpPr>
            <a:cxnSpLocks/>
          </p:cNvCxnSpPr>
          <p:nvPr/>
        </p:nvCxnSpPr>
        <p:spPr>
          <a:xfrm>
            <a:off x="3039982" y="4142047"/>
            <a:ext cx="6535" cy="880922"/>
          </a:xfrm>
          <a:prstGeom prst="straightConnector1">
            <a:avLst/>
          </a:prstGeom>
          <a:noFill/>
          <a:ln w="28575" cap="flat" cmpd="sng" algn="ctr">
            <a:solidFill>
              <a:sysClr val="windowText" lastClr="000000"/>
            </a:solidFill>
            <a:prstDash val="solid"/>
            <a:miter lim="800000"/>
            <a:tailEnd type="triangle"/>
          </a:ln>
          <a:effectLst/>
        </p:spPr>
      </p:cxnSp>
      <p:sp>
        <p:nvSpPr>
          <p:cNvPr id="34" name="椭圆 33">
            <a:extLst>
              <a:ext uri="{FF2B5EF4-FFF2-40B4-BE49-F238E27FC236}">
                <a16:creationId xmlns:a16="http://schemas.microsoft.com/office/drawing/2014/main" id="{C208E7A9-0438-458D-BD87-A52FBD03F9BE}"/>
              </a:ext>
            </a:extLst>
          </p:cNvPr>
          <p:cNvSpPr/>
          <p:nvPr/>
        </p:nvSpPr>
        <p:spPr>
          <a:xfrm>
            <a:off x="2800185" y="5133436"/>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7743087-8E7C-4DE3-9B8D-20924A168CCF}"/>
                  </a:ext>
                </a:extLst>
              </p:cNvPr>
              <p:cNvSpPr txBox="1"/>
              <p:nvPr/>
            </p:nvSpPr>
            <p:spPr>
              <a:xfrm>
                <a:off x="2763183" y="5133436"/>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5" name="文本框 34">
                <a:extLst>
                  <a:ext uri="{FF2B5EF4-FFF2-40B4-BE49-F238E27FC236}">
                    <a16:creationId xmlns:a16="http://schemas.microsoft.com/office/drawing/2014/main" id="{47743087-8E7C-4DE3-9B8D-20924A168CCF}"/>
                  </a:ext>
                </a:extLst>
              </p:cNvPr>
              <p:cNvSpPr txBox="1">
                <a:spLocks noRot="1" noChangeAspect="1" noMove="1" noResize="1" noEditPoints="1" noAdjustHandles="1" noChangeArrowheads="1" noChangeShapeType="1" noTextEdit="1"/>
              </p:cNvSpPr>
              <p:nvPr/>
            </p:nvSpPr>
            <p:spPr>
              <a:xfrm>
                <a:off x="2763183" y="5133436"/>
                <a:ext cx="606882" cy="461665"/>
              </a:xfrm>
              <a:prstGeom prst="rect">
                <a:avLst/>
              </a:prstGeom>
              <a:blipFill>
                <a:blip r:embed="rId9"/>
                <a:stretch>
                  <a:fillRect b="-2632"/>
                </a:stretch>
              </a:blipFill>
            </p:spPr>
            <p:txBody>
              <a:bodyPr/>
              <a:lstStyle/>
              <a:p>
                <a:r>
                  <a:rPr lang="zh-MO" altLang="en-US">
                    <a:noFill/>
                  </a:rPr>
                  <a:t> </a:t>
                </a:r>
              </a:p>
            </p:txBody>
          </p:sp>
        </mc:Fallback>
      </mc:AlternateContent>
      <p:sp>
        <p:nvSpPr>
          <p:cNvPr id="36" name="文本框 35">
            <a:extLst>
              <a:ext uri="{FF2B5EF4-FFF2-40B4-BE49-F238E27FC236}">
                <a16:creationId xmlns:a16="http://schemas.microsoft.com/office/drawing/2014/main" id="{FCD2A79F-47CA-4D9B-8D6E-D60B5F9A4809}"/>
              </a:ext>
            </a:extLst>
          </p:cNvPr>
          <p:cNvSpPr txBox="1"/>
          <p:nvPr/>
        </p:nvSpPr>
        <p:spPr>
          <a:xfrm>
            <a:off x="1907517" y="5749499"/>
            <a:ext cx="2572275" cy="523220"/>
          </a:xfrm>
          <a:prstGeom prst="rect">
            <a:avLst/>
          </a:prstGeom>
          <a:noFill/>
        </p:spPr>
        <p:txBody>
          <a:bodyPr wrap="square" rtlCol="0">
            <a:spAutoFit/>
          </a:bodyPr>
          <a:lstStyle/>
          <a:p>
            <a:r>
              <a:rPr lang="en-US" altLang="zh-MO" sz="2800" dirty="0">
                <a:solidFill>
                  <a:srgbClr val="000000"/>
                </a:solidFill>
              </a:rPr>
              <a:t>Potential burst</a:t>
            </a:r>
            <a:endParaRPr lang="zh-MO" altLang="en-US" sz="2800" dirty="0">
              <a:solidFill>
                <a:srgbClr val="000000"/>
              </a:solidFill>
            </a:endParaRPr>
          </a:p>
        </p:txBody>
      </p:sp>
      <p:sp>
        <p:nvSpPr>
          <p:cNvPr id="37" name="内容占位符 2">
            <a:extLst>
              <a:ext uri="{FF2B5EF4-FFF2-40B4-BE49-F238E27FC236}">
                <a16:creationId xmlns:a16="http://schemas.microsoft.com/office/drawing/2014/main" id="{F015F5F9-6D9B-4D36-85D1-F196C59008D5}"/>
              </a:ext>
            </a:extLst>
          </p:cNvPr>
          <p:cNvSpPr txBox="1">
            <a:spLocks/>
          </p:cNvSpPr>
          <p:nvPr/>
        </p:nvSpPr>
        <p:spPr>
          <a:xfrm>
            <a:off x="4977554" y="5405511"/>
            <a:ext cx="7085745" cy="1005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solidFill>
                  <a:prstClr val="black"/>
                </a:solidFill>
                <a:latin typeface="Arial" panose="020B0604020202020204" pitchFamily="34" charset="0"/>
                <a:ea typeface="等线" panose="02010600030101010101" pitchFamily="2" charset="-122"/>
                <a:cs typeface="Arial" panose="020B0604020202020204" pitchFamily="34" charset="0"/>
              </a:rPr>
              <a:t>Just 13% items pass stage 1</a:t>
            </a:r>
          </a:p>
          <a:p>
            <a:r>
              <a:rPr kumimoji="1" lang="en-US" altLang="zh-CN" dirty="0">
                <a:solidFill>
                  <a:prstClr val="black"/>
                </a:solidFill>
                <a:latin typeface="Arial" panose="020B0604020202020204" pitchFamily="34" charset="0"/>
                <a:ea typeface="等线" panose="02010600030101010101" pitchFamily="2" charset="-122"/>
                <a:cs typeface="Arial" panose="020B0604020202020204" pitchFamily="34" charset="0"/>
              </a:rPr>
              <a:t>Almost no burst item filter out by stage 1</a:t>
            </a:r>
            <a:endParaRPr kumimoji="1" lang="zh-CN" altLang="en-US" dirty="0">
              <a:solidFill>
                <a:prstClr val="black"/>
              </a:solidFill>
              <a:latin typeface="等线" panose="020F0502020204030204"/>
              <a:ea typeface="等线" panose="02010600030101010101" pitchFamily="2" charset="-122"/>
            </a:endParaRPr>
          </a:p>
        </p:txBody>
      </p:sp>
      <p:pic>
        <p:nvPicPr>
          <p:cNvPr id="38" name="图片 37">
            <a:extLst>
              <a:ext uri="{FF2B5EF4-FFF2-40B4-BE49-F238E27FC236}">
                <a16:creationId xmlns:a16="http://schemas.microsoft.com/office/drawing/2014/main" id="{4095E7A8-1E32-4CD2-97A7-829039A6297B}"/>
              </a:ext>
            </a:extLst>
          </p:cNvPr>
          <p:cNvPicPr>
            <a:picLocks noChangeAspect="1"/>
          </p:cNvPicPr>
          <p:nvPr/>
        </p:nvPicPr>
        <p:blipFill>
          <a:blip r:embed="rId10"/>
          <a:stretch>
            <a:fillRect/>
          </a:stretch>
        </p:blipFill>
        <p:spPr>
          <a:xfrm>
            <a:off x="6035274" y="830452"/>
            <a:ext cx="4765136" cy="4330745"/>
          </a:xfrm>
          <a:prstGeom prst="rect">
            <a:avLst/>
          </a:prstGeom>
        </p:spPr>
      </p:pic>
      <p:sp>
        <p:nvSpPr>
          <p:cNvPr id="29" name="矩形 28">
            <a:extLst>
              <a:ext uri="{FF2B5EF4-FFF2-40B4-BE49-F238E27FC236}">
                <a16:creationId xmlns:a16="http://schemas.microsoft.com/office/drawing/2014/main" id="{340020AA-C938-4465-94D2-EE5B7D004DCF}"/>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3192890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P spid="9" grpId="0"/>
      <p:bldP spid="10" grpId="0" animBg="1"/>
      <p:bldP spid="11" grpId="0"/>
      <p:bldP spid="12" grpId="0" animBg="1"/>
      <p:bldP spid="13" grpId="0"/>
      <p:bldP spid="14" grpId="0" animBg="1"/>
      <p:bldP spid="15" grpId="0"/>
      <p:bldP spid="16" grpId="0" animBg="1"/>
      <p:bldP spid="17" grpId="0"/>
      <p:bldP spid="34" grpId="0" animBg="1"/>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1939950"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Algorithm</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9" name="矩形 28">
            <a:extLst>
              <a:ext uri="{FF2B5EF4-FFF2-40B4-BE49-F238E27FC236}">
                <a16:creationId xmlns:a16="http://schemas.microsoft.com/office/drawing/2014/main" id="{A639227F-82A8-44FB-8169-94636DC9E15C}"/>
              </a:ext>
            </a:extLst>
          </p:cNvPr>
          <p:cNvSpPr/>
          <p:nvPr/>
        </p:nvSpPr>
        <p:spPr>
          <a:xfrm>
            <a:off x="672755" y="2808363"/>
            <a:ext cx="10668879" cy="1939111"/>
          </a:xfrm>
          <a:prstGeom prst="rect">
            <a:avLst/>
          </a:prstGeom>
          <a:solidFill>
            <a:srgbClr val="70AD47">
              <a:lumMod val="40000"/>
              <a:lumOff val="60000"/>
            </a:srgbClr>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2: Using Snapshotting to monitor potential bursts </a:t>
            </a:r>
            <a:endParaRPr kumimoji="0" lang="zh-MO" altLang="en-US"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sp>
        <p:nvSpPr>
          <p:cNvPr id="39" name="椭圆 38">
            <a:extLst>
              <a:ext uri="{FF2B5EF4-FFF2-40B4-BE49-F238E27FC236}">
                <a16:creationId xmlns:a16="http://schemas.microsoft.com/office/drawing/2014/main" id="{5F7A8D3B-05A7-4229-97D6-D2F20A7AF975}"/>
              </a:ext>
            </a:extLst>
          </p:cNvPr>
          <p:cNvSpPr/>
          <p:nvPr/>
        </p:nvSpPr>
        <p:spPr>
          <a:xfrm>
            <a:off x="4112376" y="1318968"/>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560FE2F0-BF2B-4064-B0A1-54FAC223D24F}"/>
                  </a:ext>
                </a:extLst>
              </p:cNvPr>
              <p:cNvSpPr txBox="1"/>
              <p:nvPr/>
            </p:nvSpPr>
            <p:spPr>
              <a:xfrm>
                <a:off x="4075374" y="1318968"/>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560FE2F0-BF2B-4064-B0A1-54FAC223D24F}"/>
                  </a:ext>
                </a:extLst>
              </p:cNvPr>
              <p:cNvSpPr txBox="1">
                <a:spLocks noRot="1" noChangeAspect="1" noMove="1" noResize="1" noEditPoints="1" noAdjustHandles="1" noChangeArrowheads="1" noChangeShapeType="1" noTextEdit="1"/>
              </p:cNvSpPr>
              <p:nvPr/>
            </p:nvSpPr>
            <p:spPr>
              <a:xfrm>
                <a:off x="4075374" y="1318968"/>
                <a:ext cx="606882" cy="461665"/>
              </a:xfrm>
              <a:prstGeom prst="rect">
                <a:avLst/>
              </a:prstGeom>
              <a:blipFill>
                <a:blip r:embed="rId4"/>
                <a:stretch>
                  <a:fillRect b="-2632"/>
                </a:stretch>
              </a:blipFill>
            </p:spPr>
            <p:txBody>
              <a:bodyPr/>
              <a:lstStyle/>
              <a:p>
                <a:r>
                  <a:rPr lang="zh-MO" altLang="en-US">
                    <a:noFill/>
                  </a:rPr>
                  <a:t> </a:t>
                </a:r>
              </a:p>
            </p:txBody>
          </p:sp>
        </mc:Fallback>
      </mc:AlternateContent>
      <p:sp>
        <p:nvSpPr>
          <p:cNvPr id="41" name="椭圆 40">
            <a:extLst>
              <a:ext uri="{FF2B5EF4-FFF2-40B4-BE49-F238E27FC236}">
                <a16:creationId xmlns:a16="http://schemas.microsoft.com/office/drawing/2014/main" id="{9EEC28A0-8C46-4642-ABC0-E14E8E69224D}"/>
              </a:ext>
            </a:extLst>
          </p:cNvPr>
          <p:cNvSpPr/>
          <p:nvPr/>
        </p:nvSpPr>
        <p:spPr>
          <a:xfrm>
            <a:off x="4863314" y="1447175"/>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F6C62DDF-F906-4690-8C71-073524AF661A}"/>
                  </a:ext>
                </a:extLst>
              </p:cNvPr>
              <p:cNvSpPr txBox="1"/>
              <p:nvPr/>
            </p:nvSpPr>
            <p:spPr>
              <a:xfrm>
                <a:off x="4826312" y="1447175"/>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文本框 41">
                <a:extLst>
                  <a:ext uri="{FF2B5EF4-FFF2-40B4-BE49-F238E27FC236}">
                    <a16:creationId xmlns:a16="http://schemas.microsoft.com/office/drawing/2014/main" id="{F6C62DDF-F906-4690-8C71-073524AF661A}"/>
                  </a:ext>
                </a:extLst>
              </p:cNvPr>
              <p:cNvSpPr txBox="1">
                <a:spLocks noRot="1" noChangeAspect="1" noMove="1" noResize="1" noEditPoints="1" noAdjustHandles="1" noChangeArrowheads="1" noChangeShapeType="1" noTextEdit="1"/>
              </p:cNvSpPr>
              <p:nvPr/>
            </p:nvSpPr>
            <p:spPr>
              <a:xfrm>
                <a:off x="4826312" y="1447175"/>
                <a:ext cx="606882" cy="461665"/>
              </a:xfrm>
              <a:prstGeom prst="rect">
                <a:avLst/>
              </a:prstGeom>
              <a:blipFill>
                <a:blip r:embed="rId5"/>
                <a:stretch>
                  <a:fillRect b="-2632"/>
                </a:stretch>
              </a:blipFill>
            </p:spPr>
            <p:txBody>
              <a:bodyPr/>
              <a:lstStyle/>
              <a:p>
                <a:r>
                  <a:rPr lang="zh-MO" altLang="en-US">
                    <a:noFill/>
                  </a:rPr>
                  <a:t> </a:t>
                </a:r>
              </a:p>
            </p:txBody>
          </p:sp>
        </mc:Fallback>
      </mc:AlternateContent>
      <p:sp>
        <p:nvSpPr>
          <p:cNvPr id="43" name="椭圆 42">
            <a:extLst>
              <a:ext uri="{FF2B5EF4-FFF2-40B4-BE49-F238E27FC236}">
                <a16:creationId xmlns:a16="http://schemas.microsoft.com/office/drawing/2014/main" id="{30FF39F6-D7B8-471D-B676-97D78BD13804}"/>
              </a:ext>
            </a:extLst>
          </p:cNvPr>
          <p:cNvSpPr/>
          <p:nvPr/>
        </p:nvSpPr>
        <p:spPr>
          <a:xfrm>
            <a:off x="5602809" y="1110996"/>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020FAD5F-5381-4D40-AC9F-D36433A3FE65}"/>
                  </a:ext>
                </a:extLst>
              </p:cNvPr>
              <p:cNvSpPr txBox="1"/>
              <p:nvPr/>
            </p:nvSpPr>
            <p:spPr>
              <a:xfrm>
                <a:off x="5565807" y="1110996"/>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020FAD5F-5381-4D40-AC9F-D36433A3FE65}"/>
                  </a:ext>
                </a:extLst>
              </p:cNvPr>
              <p:cNvSpPr txBox="1">
                <a:spLocks noRot="1" noChangeAspect="1" noMove="1" noResize="1" noEditPoints="1" noAdjustHandles="1" noChangeArrowheads="1" noChangeShapeType="1" noTextEdit="1"/>
              </p:cNvSpPr>
              <p:nvPr/>
            </p:nvSpPr>
            <p:spPr>
              <a:xfrm>
                <a:off x="5565807" y="1110996"/>
                <a:ext cx="606882" cy="461665"/>
              </a:xfrm>
              <a:prstGeom prst="rect">
                <a:avLst/>
              </a:prstGeom>
              <a:blipFill>
                <a:blip r:embed="rId6"/>
                <a:stretch>
                  <a:fillRect b="-2632"/>
                </a:stretch>
              </a:blipFill>
            </p:spPr>
            <p:txBody>
              <a:bodyPr/>
              <a:lstStyle/>
              <a:p>
                <a:r>
                  <a:rPr lang="zh-MO" altLang="en-US">
                    <a:noFill/>
                  </a:rPr>
                  <a:t> </a:t>
                </a:r>
              </a:p>
            </p:txBody>
          </p:sp>
        </mc:Fallback>
      </mc:AlternateContent>
      <p:sp>
        <p:nvSpPr>
          <p:cNvPr id="45" name="椭圆 44">
            <a:extLst>
              <a:ext uri="{FF2B5EF4-FFF2-40B4-BE49-F238E27FC236}">
                <a16:creationId xmlns:a16="http://schemas.microsoft.com/office/drawing/2014/main" id="{59D72F31-3D6E-41DB-8A41-1A526428FD64}"/>
              </a:ext>
            </a:extLst>
          </p:cNvPr>
          <p:cNvSpPr/>
          <p:nvPr/>
        </p:nvSpPr>
        <p:spPr>
          <a:xfrm>
            <a:off x="6326613" y="1254164"/>
            <a:ext cx="544150" cy="544150"/>
          </a:xfrm>
          <a:prstGeom prst="ellipse">
            <a:avLst/>
          </a:prstGeom>
          <a:solidFill>
            <a:srgbClr val="33CC3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02854CD4-3911-4E30-A79A-3AAFBF443FF3}"/>
                  </a:ext>
                </a:extLst>
              </p:cNvPr>
              <p:cNvSpPr txBox="1"/>
              <p:nvPr/>
            </p:nvSpPr>
            <p:spPr>
              <a:xfrm>
                <a:off x="6289611" y="1254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3</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02854CD4-3911-4E30-A79A-3AAFBF443FF3}"/>
                  </a:ext>
                </a:extLst>
              </p:cNvPr>
              <p:cNvSpPr txBox="1">
                <a:spLocks noRot="1" noChangeAspect="1" noMove="1" noResize="1" noEditPoints="1" noAdjustHandles="1" noChangeArrowheads="1" noChangeShapeType="1" noTextEdit="1"/>
              </p:cNvSpPr>
              <p:nvPr/>
            </p:nvSpPr>
            <p:spPr>
              <a:xfrm>
                <a:off x="6289611" y="1254164"/>
                <a:ext cx="606882" cy="461665"/>
              </a:xfrm>
              <a:prstGeom prst="rect">
                <a:avLst/>
              </a:prstGeom>
              <a:blipFill>
                <a:blip r:embed="rId7"/>
                <a:stretch>
                  <a:fillRect b="-2667"/>
                </a:stretch>
              </a:blipFill>
            </p:spPr>
            <p:txBody>
              <a:bodyPr/>
              <a:lstStyle/>
              <a:p>
                <a:r>
                  <a:rPr lang="zh-MO" altLang="en-US">
                    <a:noFill/>
                  </a:rPr>
                  <a:t> </a:t>
                </a:r>
              </a:p>
            </p:txBody>
          </p:sp>
        </mc:Fallback>
      </mc:AlternateContent>
      <p:sp>
        <p:nvSpPr>
          <p:cNvPr id="47" name="椭圆 46">
            <a:extLst>
              <a:ext uri="{FF2B5EF4-FFF2-40B4-BE49-F238E27FC236}">
                <a16:creationId xmlns:a16="http://schemas.microsoft.com/office/drawing/2014/main" id="{537AAD27-C27C-481A-84E2-E8AA940267F6}"/>
              </a:ext>
            </a:extLst>
          </p:cNvPr>
          <p:cNvSpPr/>
          <p:nvPr/>
        </p:nvSpPr>
        <p:spPr>
          <a:xfrm>
            <a:off x="7204662" y="1341828"/>
            <a:ext cx="544150" cy="544150"/>
          </a:xfrm>
          <a:prstGeom prst="ellipse">
            <a:avLst/>
          </a:prstGeom>
          <a:solidFill>
            <a:srgbClr val="FF99CC"/>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74EAD552-AA6F-471C-A14F-8191B876ED86}"/>
                  </a:ext>
                </a:extLst>
              </p:cNvPr>
              <p:cNvSpPr txBox="1"/>
              <p:nvPr/>
            </p:nvSpPr>
            <p:spPr>
              <a:xfrm>
                <a:off x="7167660" y="1341828"/>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4</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74EAD552-AA6F-471C-A14F-8191B876ED86}"/>
                  </a:ext>
                </a:extLst>
              </p:cNvPr>
              <p:cNvSpPr txBox="1">
                <a:spLocks noRot="1" noChangeAspect="1" noMove="1" noResize="1" noEditPoints="1" noAdjustHandles="1" noChangeArrowheads="1" noChangeShapeType="1" noTextEdit="1"/>
              </p:cNvSpPr>
              <p:nvPr/>
            </p:nvSpPr>
            <p:spPr>
              <a:xfrm>
                <a:off x="7167660" y="1341828"/>
                <a:ext cx="606882" cy="461665"/>
              </a:xfrm>
              <a:prstGeom prst="rect">
                <a:avLst/>
              </a:prstGeom>
              <a:blipFill>
                <a:blip r:embed="rId8"/>
                <a:stretch>
                  <a:fillRect b="-2632"/>
                </a:stretch>
              </a:blipFill>
            </p:spPr>
            <p:txBody>
              <a:bodyPr/>
              <a:lstStyle/>
              <a:p>
                <a:r>
                  <a:rPr lang="zh-MO" altLang="en-US">
                    <a:noFill/>
                  </a:rPr>
                  <a:t> </a:t>
                </a:r>
              </a:p>
            </p:txBody>
          </p:sp>
        </mc:Fallback>
      </mc:AlternateContent>
      <p:cxnSp>
        <p:nvCxnSpPr>
          <p:cNvPr id="49" name="直接箭头连接符 48">
            <a:extLst>
              <a:ext uri="{FF2B5EF4-FFF2-40B4-BE49-F238E27FC236}">
                <a16:creationId xmlns:a16="http://schemas.microsoft.com/office/drawing/2014/main" id="{98A71979-CC18-4931-96BD-80AD7C6AA6FC}"/>
              </a:ext>
            </a:extLst>
          </p:cNvPr>
          <p:cNvCxnSpPr>
            <a:cxnSpLocks/>
          </p:cNvCxnSpPr>
          <p:nvPr/>
        </p:nvCxnSpPr>
        <p:spPr>
          <a:xfrm>
            <a:off x="4454813" y="1865379"/>
            <a:ext cx="641150" cy="890007"/>
          </a:xfrm>
          <a:prstGeom prst="straightConnector1">
            <a:avLst/>
          </a:prstGeom>
          <a:noFill/>
          <a:ln w="28575" cap="flat" cmpd="sng" algn="ctr">
            <a:solidFill>
              <a:sysClr val="windowText" lastClr="000000"/>
            </a:solidFill>
            <a:prstDash val="solid"/>
            <a:miter lim="800000"/>
            <a:tailEnd type="triangle"/>
          </a:ln>
          <a:effectLst/>
        </p:spPr>
      </p:cxnSp>
      <p:cxnSp>
        <p:nvCxnSpPr>
          <p:cNvPr id="50" name="直接箭头连接符 49">
            <a:extLst>
              <a:ext uri="{FF2B5EF4-FFF2-40B4-BE49-F238E27FC236}">
                <a16:creationId xmlns:a16="http://schemas.microsoft.com/office/drawing/2014/main" id="{84549BEC-C2D6-45AE-93BF-5C5A48B193D5}"/>
              </a:ext>
            </a:extLst>
          </p:cNvPr>
          <p:cNvCxnSpPr>
            <a:cxnSpLocks/>
          </p:cNvCxnSpPr>
          <p:nvPr/>
        </p:nvCxnSpPr>
        <p:spPr>
          <a:xfrm>
            <a:off x="5145301" y="1977808"/>
            <a:ext cx="329912" cy="711716"/>
          </a:xfrm>
          <a:prstGeom prst="straightConnector1">
            <a:avLst/>
          </a:prstGeom>
          <a:noFill/>
          <a:ln w="28575" cap="flat" cmpd="sng" algn="ctr">
            <a:solidFill>
              <a:sysClr val="windowText" lastClr="000000"/>
            </a:solidFill>
            <a:prstDash val="solid"/>
            <a:miter lim="800000"/>
            <a:tailEnd type="triangle"/>
          </a:ln>
          <a:effectLst/>
        </p:spPr>
      </p:cxnSp>
      <p:cxnSp>
        <p:nvCxnSpPr>
          <p:cNvPr id="51" name="直接箭头连接符 50">
            <a:extLst>
              <a:ext uri="{FF2B5EF4-FFF2-40B4-BE49-F238E27FC236}">
                <a16:creationId xmlns:a16="http://schemas.microsoft.com/office/drawing/2014/main" id="{04098AF2-4EFE-407C-97FA-3F2945FFE956}"/>
              </a:ext>
            </a:extLst>
          </p:cNvPr>
          <p:cNvCxnSpPr>
            <a:cxnSpLocks/>
          </p:cNvCxnSpPr>
          <p:nvPr/>
        </p:nvCxnSpPr>
        <p:spPr>
          <a:xfrm flipH="1">
            <a:off x="5804693" y="1640279"/>
            <a:ext cx="64555" cy="1049245"/>
          </a:xfrm>
          <a:prstGeom prst="straightConnector1">
            <a:avLst/>
          </a:prstGeom>
          <a:noFill/>
          <a:ln w="28575" cap="flat" cmpd="sng" algn="ctr">
            <a:solidFill>
              <a:sysClr val="windowText" lastClr="000000"/>
            </a:solidFill>
            <a:prstDash val="solid"/>
            <a:miter lim="800000"/>
            <a:tailEnd type="triangle"/>
          </a:ln>
          <a:effectLst/>
        </p:spPr>
      </p:cxnSp>
      <p:cxnSp>
        <p:nvCxnSpPr>
          <p:cNvPr id="52" name="直接箭头连接符 51">
            <a:extLst>
              <a:ext uri="{FF2B5EF4-FFF2-40B4-BE49-F238E27FC236}">
                <a16:creationId xmlns:a16="http://schemas.microsoft.com/office/drawing/2014/main" id="{EEBEC869-7C94-4BCF-A451-3AE731DCAC09}"/>
              </a:ext>
            </a:extLst>
          </p:cNvPr>
          <p:cNvCxnSpPr>
            <a:cxnSpLocks/>
          </p:cNvCxnSpPr>
          <p:nvPr/>
        </p:nvCxnSpPr>
        <p:spPr>
          <a:xfrm flipH="1">
            <a:off x="6198728" y="1793470"/>
            <a:ext cx="378299" cy="933875"/>
          </a:xfrm>
          <a:prstGeom prst="straightConnector1">
            <a:avLst/>
          </a:prstGeom>
          <a:noFill/>
          <a:ln w="28575" cap="flat" cmpd="sng" algn="ctr">
            <a:solidFill>
              <a:sysClr val="windowText" lastClr="000000"/>
            </a:solidFill>
            <a:prstDash val="solid"/>
            <a:miter lim="800000"/>
            <a:tailEnd type="triangle"/>
          </a:ln>
          <a:effectLst/>
        </p:spPr>
      </p:cxnSp>
      <p:cxnSp>
        <p:nvCxnSpPr>
          <p:cNvPr id="53" name="直接箭头连接符 52">
            <a:extLst>
              <a:ext uri="{FF2B5EF4-FFF2-40B4-BE49-F238E27FC236}">
                <a16:creationId xmlns:a16="http://schemas.microsoft.com/office/drawing/2014/main" id="{808DFA6D-7A1F-4B49-BD79-18F6B3F8CD53}"/>
              </a:ext>
            </a:extLst>
          </p:cNvPr>
          <p:cNvCxnSpPr>
            <a:cxnSpLocks/>
          </p:cNvCxnSpPr>
          <p:nvPr/>
        </p:nvCxnSpPr>
        <p:spPr>
          <a:xfrm flipH="1">
            <a:off x="6593052" y="1897385"/>
            <a:ext cx="877868" cy="829960"/>
          </a:xfrm>
          <a:prstGeom prst="straightConnector1">
            <a:avLst/>
          </a:prstGeom>
          <a:noFill/>
          <a:ln w="28575" cap="flat" cmpd="sng" algn="ctr">
            <a:solidFill>
              <a:sysClr val="windowText" lastClr="000000"/>
            </a:solidFill>
            <a:prstDash val="solid"/>
            <a:miter lim="800000"/>
            <a:tailEnd type="triangle"/>
          </a:ln>
          <a:effectLst/>
        </p:spPr>
      </p:cxnSp>
      <p:sp>
        <p:nvSpPr>
          <p:cNvPr id="54" name="文本框 53">
            <a:extLst>
              <a:ext uri="{FF2B5EF4-FFF2-40B4-BE49-F238E27FC236}">
                <a16:creationId xmlns:a16="http://schemas.microsoft.com/office/drawing/2014/main" id="{41BA5881-DA76-4A09-837A-C16989EF2A2E}"/>
              </a:ext>
            </a:extLst>
          </p:cNvPr>
          <p:cNvSpPr txBox="1"/>
          <p:nvPr/>
        </p:nvSpPr>
        <p:spPr>
          <a:xfrm>
            <a:off x="4775388" y="442846"/>
            <a:ext cx="2572275" cy="523220"/>
          </a:xfrm>
          <a:prstGeom prst="rect">
            <a:avLst/>
          </a:prstGeom>
          <a:noFill/>
        </p:spPr>
        <p:txBody>
          <a:bodyPr wrap="square" rtlCol="0">
            <a:spAutoFit/>
          </a:bodyPr>
          <a:lstStyle/>
          <a:p>
            <a:r>
              <a:rPr lang="en-US" altLang="zh-MO" sz="2800" dirty="0">
                <a:solidFill>
                  <a:srgbClr val="000000"/>
                </a:solidFill>
              </a:rPr>
              <a:t>Potential burst</a:t>
            </a:r>
            <a:endParaRPr lang="zh-MO" altLang="en-US" sz="2800" dirty="0">
              <a:solidFill>
                <a:srgbClr val="000000"/>
              </a:solidFill>
            </a:endParaRPr>
          </a:p>
        </p:txBody>
      </p:sp>
      <p:cxnSp>
        <p:nvCxnSpPr>
          <p:cNvPr id="59" name="直接箭头连接符 58">
            <a:extLst>
              <a:ext uri="{FF2B5EF4-FFF2-40B4-BE49-F238E27FC236}">
                <a16:creationId xmlns:a16="http://schemas.microsoft.com/office/drawing/2014/main" id="{26D2F757-A556-431E-907C-60D6556ABB9D}"/>
              </a:ext>
            </a:extLst>
          </p:cNvPr>
          <p:cNvCxnSpPr>
            <a:cxnSpLocks/>
          </p:cNvCxnSpPr>
          <p:nvPr/>
        </p:nvCxnSpPr>
        <p:spPr>
          <a:xfrm>
            <a:off x="5869248" y="4901872"/>
            <a:ext cx="6535" cy="650882"/>
          </a:xfrm>
          <a:prstGeom prst="straightConnector1">
            <a:avLst/>
          </a:prstGeom>
          <a:noFill/>
          <a:ln w="28575" cap="flat" cmpd="sng" algn="ctr">
            <a:solidFill>
              <a:sysClr val="windowText" lastClr="000000"/>
            </a:solidFill>
            <a:prstDash val="solid"/>
            <a:miter lim="800000"/>
            <a:tailEnd type="triangle"/>
          </a:ln>
          <a:effectLst/>
        </p:spPr>
      </p:cxnSp>
      <p:sp>
        <p:nvSpPr>
          <p:cNvPr id="60" name="椭圆 59">
            <a:extLst>
              <a:ext uri="{FF2B5EF4-FFF2-40B4-BE49-F238E27FC236}">
                <a16:creationId xmlns:a16="http://schemas.microsoft.com/office/drawing/2014/main" id="{87A0A7E4-CAD3-45A5-A118-18CDB37F8685}"/>
              </a:ext>
            </a:extLst>
          </p:cNvPr>
          <p:cNvSpPr/>
          <p:nvPr/>
        </p:nvSpPr>
        <p:spPr>
          <a:xfrm>
            <a:off x="5629451" y="5663221"/>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4A4E39C4-3ED5-451C-BDFD-C847B60B2033}"/>
                  </a:ext>
                </a:extLst>
              </p:cNvPr>
              <p:cNvSpPr txBox="1"/>
              <p:nvPr/>
            </p:nvSpPr>
            <p:spPr>
              <a:xfrm>
                <a:off x="5592449" y="5663221"/>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1" name="文本框 60">
                <a:extLst>
                  <a:ext uri="{FF2B5EF4-FFF2-40B4-BE49-F238E27FC236}">
                    <a16:creationId xmlns:a16="http://schemas.microsoft.com/office/drawing/2014/main" id="{4A4E39C4-3ED5-451C-BDFD-C847B60B2033}"/>
                  </a:ext>
                </a:extLst>
              </p:cNvPr>
              <p:cNvSpPr txBox="1">
                <a:spLocks noRot="1" noChangeAspect="1" noMove="1" noResize="1" noEditPoints="1" noAdjustHandles="1" noChangeArrowheads="1" noChangeShapeType="1" noTextEdit="1"/>
              </p:cNvSpPr>
              <p:nvPr/>
            </p:nvSpPr>
            <p:spPr>
              <a:xfrm>
                <a:off x="5592449" y="5663221"/>
                <a:ext cx="606882" cy="461665"/>
              </a:xfrm>
              <a:prstGeom prst="rect">
                <a:avLst/>
              </a:prstGeom>
              <a:blipFill>
                <a:blip r:embed="rId9"/>
                <a:stretch>
                  <a:fillRect b="-2632"/>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716D1955-F936-4205-866D-6BC21C37EA25}"/>
                  </a:ext>
                </a:extLst>
              </p:cNvPr>
              <p:cNvSpPr txBox="1"/>
              <p:nvPr/>
            </p:nvSpPr>
            <p:spPr>
              <a:xfrm>
                <a:off x="4656526" y="6206562"/>
                <a:ext cx="2572275" cy="523220"/>
              </a:xfrm>
              <a:prstGeom prst="rect">
                <a:avLst/>
              </a:prstGeom>
              <a:noFill/>
            </p:spPr>
            <p:txBody>
              <a:bodyPr wrap="square" rtlCol="0">
                <a:spAutoFit/>
              </a:bodyPr>
              <a:lstStyle/>
              <a:p>
                <a14:m>
                  <m:oMath xmlns:m="http://schemas.openxmlformats.org/officeDocument/2006/math">
                    <m:r>
                      <a:rPr lang="en-US" altLang="zh-MO" sz="2800" b="0" i="1" dirty="0" smtClean="0">
                        <a:solidFill>
                          <a:srgbClr val="000000"/>
                        </a:solidFill>
                        <a:latin typeface="Cambria Math" panose="02040503050406030204" pitchFamily="18" charset="0"/>
                      </a:rPr>
                      <m:t>𝑥</m:t>
                    </m:r>
                  </m:oMath>
                </a14:m>
                <a:r>
                  <a:rPr lang="en-US" altLang="zh-MO" sz="2800" dirty="0">
                    <a:solidFill>
                      <a:srgbClr val="000000"/>
                    </a:solidFill>
                  </a:rPr>
                  <a:t> window burst</a:t>
                </a:r>
                <a:endParaRPr lang="zh-MO" altLang="en-US" sz="2800" dirty="0">
                  <a:solidFill>
                    <a:srgbClr val="000000"/>
                  </a:solidFill>
                </a:endParaRPr>
              </a:p>
            </p:txBody>
          </p:sp>
        </mc:Choice>
        <mc:Fallback xmlns="">
          <p:sp>
            <p:nvSpPr>
              <p:cNvPr id="62" name="文本框 61">
                <a:extLst>
                  <a:ext uri="{FF2B5EF4-FFF2-40B4-BE49-F238E27FC236}">
                    <a16:creationId xmlns:a16="http://schemas.microsoft.com/office/drawing/2014/main" id="{716D1955-F936-4205-866D-6BC21C37EA25}"/>
                  </a:ext>
                </a:extLst>
              </p:cNvPr>
              <p:cNvSpPr txBox="1">
                <a:spLocks noRot="1" noChangeAspect="1" noMove="1" noResize="1" noEditPoints="1" noAdjustHandles="1" noChangeArrowheads="1" noChangeShapeType="1" noTextEdit="1"/>
              </p:cNvSpPr>
              <p:nvPr/>
            </p:nvSpPr>
            <p:spPr>
              <a:xfrm>
                <a:off x="4656526" y="6206562"/>
                <a:ext cx="2572275" cy="523220"/>
              </a:xfrm>
              <a:prstGeom prst="rect">
                <a:avLst/>
              </a:prstGeom>
              <a:blipFill>
                <a:blip r:embed="rId10"/>
                <a:stretch>
                  <a:fillRect t="-10465" b="-32558"/>
                </a:stretch>
              </a:blipFill>
            </p:spPr>
            <p:txBody>
              <a:bodyPr/>
              <a:lstStyle/>
              <a:p>
                <a:r>
                  <a:rPr lang="zh-MO" altLang="en-US">
                    <a:noFill/>
                  </a:rPr>
                  <a:t> </a:t>
                </a:r>
              </a:p>
            </p:txBody>
          </p:sp>
        </mc:Fallback>
      </mc:AlternateContent>
      <p:sp>
        <p:nvSpPr>
          <p:cNvPr id="26" name="矩形 25">
            <a:extLst>
              <a:ext uri="{FF2B5EF4-FFF2-40B4-BE49-F238E27FC236}">
                <a16:creationId xmlns:a16="http://schemas.microsoft.com/office/drawing/2014/main" id="{09EB42EC-6273-44FB-B3DC-F4B71DC27FD2}"/>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4206313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P spid="42" grpId="0"/>
      <p:bldP spid="43" grpId="0" animBg="1"/>
      <p:bldP spid="44" grpId="0"/>
      <p:bldP spid="45" grpId="0" animBg="1"/>
      <p:bldP spid="46" grpId="0"/>
      <p:bldP spid="47" grpId="0" animBg="1"/>
      <p:bldP spid="48" grpId="0"/>
      <p:bldP spid="54" grpId="0"/>
      <p:bldP spid="60" grpId="0" animBg="1"/>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a:extLst>
              <a:ext uri="{FF2B5EF4-FFF2-40B4-BE49-F238E27FC236}">
                <a16:creationId xmlns:a16="http://schemas.microsoft.com/office/drawing/2014/main" id="{28FB0C61-3A20-49B1-B49A-EA28C303E9A2}"/>
              </a:ext>
            </a:extLst>
          </p:cNvPr>
          <p:cNvSpPr txBox="1"/>
          <p:nvPr/>
        </p:nvSpPr>
        <p:spPr>
          <a:xfrm>
            <a:off x="188660" y="438902"/>
            <a:ext cx="3042688" cy="523220"/>
          </a:xfrm>
          <a:prstGeom prst="rect">
            <a:avLst/>
          </a:prstGeom>
          <a:noFill/>
        </p:spPr>
        <p:txBody>
          <a:bodyPr wrap="square" rtlCol="0">
            <a:spAutoFit/>
          </a:bodyPr>
          <a:lstStyle/>
          <a:p>
            <a:r>
              <a:rPr lang="en-US" altLang="zh-MO" sz="2800" i="1" dirty="0">
                <a:solidFill>
                  <a:srgbClr val="000000"/>
                </a:solidFill>
              </a:rPr>
              <a:t>Current time: 8</a:t>
            </a:r>
            <a:endParaRPr lang="zh-MO" altLang="en-US" sz="2800" i="1" dirty="0">
              <a:solidFill>
                <a:srgbClr val="000000"/>
              </a:solidFill>
            </a:endParaRPr>
          </a:p>
        </p:txBody>
      </p:sp>
      <p:sp>
        <p:nvSpPr>
          <p:cNvPr id="147" name="文本框 146">
            <a:extLst>
              <a:ext uri="{FF2B5EF4-FFF2-40B4-BE49-F238E27FC236}">
                <a16:creationId xmlns:a16="http://schemas.microsoft.com/office/drawing/2014/main" id="{D02F7B50-C100-42EE-9919-C499767B7A67}"/>
              </a:ext>
            </a:extLst>
          </p:cNvPr>
          <p:cNvSpPr txBox="1"/>
          <p:nvPr/>
        </p:nvSpPr>
        <p:spPr>
          <a:xfrm>
            <a:off x="4413305" y="435804"/>
            <a:ext cx="3593072" cy="523220"/>
          </a:xfrm>
          <a:prstGeom prst="rect">
            <a:avLst/>
          </a:prstGeom>
          <a:noFill/>
        </p:spPr>
        <p:txBody>
          <a:bodyPr wrap="square" rtlCol="0">
            <a:spAutoFit/>
          </a:bodyPr>
          <a:lstStyle/>
          <a:p>
            <a:r>
              <a:rPr lang="en-US" altLang="zh-MO" sz="2800" i="1" dirty="0">
                <a:solidFill>
                  <a:srgbClr val="000000"/>
                </a:solidFill>
              </a:rPr>
              <a:t>Burst threshold: 100</a:t>
            </a:r>
            <a:endParaRPr lang="zh-MO" altLang="en-US" sz="2800" i="1" dirty="0">
              <a:solidFill>
                <a:srgbClr val="000000"/>
              </a:solidFill>
            </a:endParaRPr>
          </a:p>
        </p:txBody>
      </p:sp>
      <p:sp>
        <p:nvSpPr>
          <p:cNvPr id="148" name="文本框 147">
            <a:extLst>
              <a:ext uri="{FF2B5EF4-FFF2-40B4-BE49-F238E27FC236}">
                <a16:creationId xmlns:a16="http://schemas.microsoft.com/office/drawing/2014/main" id="{F932CB3C-04DD-4249-B409-D8CAEF293B3E}"/>
              </a:ext>
            </a:extLst>
          </p:cNvPr>
          <p:cNvSpPr txBox="1"/>
          <p:nvPr/>
        </p:nvSpPr>
        <p:spPr>
          <a:xfrm>
            <a:off x="8883724" y="434604"/>
            <a:ext cx="3593072" cy="523220"/>
          </a:xfrm>
          <a:prstGeom prst="rect">
            <a:avLst/>
          </a:prstGeom>
          <a:noFill/>
        </p:spPr>
        <p:txBody>
          <a:bodyPr wrap="square" rtlCol="0">
            <a:spAutoFit/>
          </a:bodyPr>
          <a:lstStyle/>
          <a:p>
            <a:r>
              <a:rPr lang="en-US" altLang="zh-MO" sz="2800" i="1" dirty="0">
                <a:solidFill>
                  <a:srgbClr val="000000"/>
                </a:solidFill>
              </a:rPr>
              <a:t>Stage 1 threshold: 50</a:t>
            </a:r>
            <a:endParaRPr lang="zh-MO" altLang="en-US" sz="2800" i="1" dirty="0">
              <a:solidFill>
                <a:srgbClr val="000000"/>
              </a:solidFill>
            </a:endParaRPr>
          </a:p>
        </p:txBody>
      </p:sp>
      <p:sp>
        <p:nvSpPr>
          <p:cNvPr id="48" name="矩形 47">
            <a:extLst>
              <a:ext uri="{FF2B5EF4-FFF2-40B4-BE49-F238E27FC236}">
                <a16:creationId xmlns:a16="http://schemas.microsoft.com/office/drawing/2014/main" id="{A187643F-CF7D-43FC-A77E-70094A8B742A}"/>
              </a:ext>
            </a:extLst>
          </p:cNvPr>
          <p:cNvSpPr/>
          <p:nvPr/>
        </p:nvSpPr>
        <p:spPr>
          <a:xfrm>
            <a:off x="188660" y="3480927"/>
            <a:ext cx="11814680" cy="2594646"/>
          </a:xfrm>
          <a:prstGeom prst="rect">
            <a:avLst/>
          </a:prstGeom>
          <a:solidFill>
            <a:srgbClr val="70AD47">
              <a:lumMod val="20000"/>
              <a:lumOff val="80000"/>
              <a:alpha val="30000"/>
            </a:srgbClr>
          </a:solidFill>
          <a:ln w="2540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 name="矩形 48">
            <a:extLst>
              <a:ext uri="{FF2B5EF4-FFF2-40B4-BE49-F238E27FC236}">
                <a16:creationId xmlns:a16="http://schemas.microsoft.com/office/drawing/2014/main" id="{11304F2A-1354-42AA-898B-87ECC8D3DED3}"/>
              </a:ext>
            </a:extLst>
          </p:cNvPr>
          <p:cNvSpPr/>
          <p:nvPr/>
        </p:nvSpPr>
        <p:spPr>
          <a:xfrm>
            <a:off x="188660" y="1081099"/>
            <a:ext cx="11814680" cy="2216809"/>
          </a:xfrm>
          <a:prstGeom prst="rect">
            <a:avLst/>
          </a:prstGeom>
          <a:solidFill>
            <a:srgbClr val="5B9BD5">
              <a:lumMod val="20000"/>
              <a:lumOff val="80000"/>
              <a:alpha val="30000"/>
            </a:srgbClr>
          </a:solidFill>
          <a:ln w="25400" cap="flat" cmpd="sng" algn="ctr">
            <a:solidFill>
              <a:srgbClr val="5B9BD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 name="椭圆 49">
            <a:extLst>
              <a:ext uri="{FF2B5EF4-FFF2-40B4-BE49-F238E27FC236}">
                <a16:creationId xmlns:a16="http://schemas.microsoft.com/office/drawing/2014/main" id="{715AB443-610A-4729-953B-F7927EAA52AB}"/>
              </a:ext>
            </a:extLst>
          </p:cNvPr>
          <p:cNvSpPr/>
          <p:nvPr/>
        </p:nvSpPr>
        <p:spPr>
          <a:xfrm>
            <a:off x="7611585" y="2747960"/>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1" name="表格 50">
                <a:extLst>
                  <a:ext uri="{FF2B5EF4-FFF2-40B4-BE49-F238E27FC236}">
                    <a16:creationId xmlns:a16="http://schemas.microsoft.com/office/drawing/2014/main" id="{12700C3F-1526-4F87-A1C2-CD5717951E8C}"/>
                  </a:ext>
                </a:extLst>
              </p:cNvPr>
              <p:cNvGraphicFramePr>
                <a:graphicFrameLocks noGrp="1"/>
              </p:cNvGraphicFramePr>
              <p:nvPr>
                <p:extLst>
                  <p:ext uri="{D42A27DB-BD31-4B8C-83A1-F6EECF244321}">
                    <p14:modId xmlns:p14="http://schemas.microsoft.com/office/powerpoint/2010/main" val="1324725051"/>
                  </p:ext>
                </p:extLst>
              </p:nvPr>
            </p:nvGraphicFramePr>
            <p:xfrm>
              <a:off x="1341667" y="2071293"/>
              <a:ext cx="10531495"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gridCol w="810115">
                      <a:extLst>
                        <a:ext uri="{9D8B030D-6E8A-4147-A177-3AD203B41FA5}">
                          <a16:colId xmlns:a16="http://schemas.microsoft.com/office/drawing/2014/main" val="1331195304"/>
                        </a:ext>
                      </a:extLst>
                    </a:gridCol>
                    <a:gridCol w="810115">
                      <a:extLst>
                        <a:ext uri="{9D8B030D-6E8A-4147-A177-3AD203B41FA5}">
                          <a16:colId xmlns:a16="http://schemas.microsoft.com/office/drawing/2014/main" val="1527957252"/>
                        </a:ext>
                      </a:extLst>
                    </a:gridCol>
                    <a:gridCol w="810115">
                      <a:extLst>
                        <a:ext uri="{9D8B030D-6E8A-4147-A177-3AD203B41FA5}">
                          <a16:colId xmlns:a16="http://schemas.microsoft.com/office/drawing/2014/main" val="2243522284"/>
                        </a:ext>
                      </a:extLst>
                    </a:gridCol>
                    <a:gridCol w="810115">
                      <a:extLst>
                        <a:ext uri="{9D8B030D-6E8A-4147-A177-3AD203B41FA5}">
                          <a16:colId xmlns:a16="http://schemas.microsoft.com/office/drawing/2014/main" val="1157930076"/>
                        </a:ext>
                      </a:extLst>
                    </a:gridCol>
                    <a:gridCol w="810115">
                      <a:extLst>
                        <a:ext uri="{9D8B030D-6E8A-4147-A177-3AD203B41FA5}">
                          <a16:colId xmlns:a16="http://schemas.microsoft.com/office/drawing/2014/main" val="753037752"/>
                        </a:ext>
                      </a:extLst>
                    </a:gridCol>
                  </a:tblGrid>
                  <a:tr h="26267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,10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7</m:t>
                                    </m:r>
                                  </m:sub>
                                </m:sSub>
                                <m:r>
                                  <a:rPr lang="en-US" altLang="zh-MO" sz="1800" b="0" i="1" smtClean="0">
                                    <a:solidFill>
                                      <a:srgbClr val="000000"/>
                                    </a:solidFill>
                                    <a:latin typeface="Cambria Math" panose="02040503050406030204" pitchFamily="18" charset="0"/>
                                  </a:rPr>
                                  <m:t>,1</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6</m:t>
                                    </m:r>
                                  </m:sub>
                                </m:sSub>
                                <m:r>
                                  <a:rPr lang="en-US" altLang="zh-MO" sz="1800" b="0" i="1" smtClean="0">
                                    <a:solidFill>
                                      <a:srgbClr val="000000"/>
                                    </a:solidFill>
                                    <a:latin typeface="Cambria Math" panose="02040503050406030204" pitchFamily="18" charset="0"/>
                                  </a:rPr>
                                  <m:t>,45</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4</m:t>
                                    </m:r>
                                  </m:sub>
                                </m:sSub>
                                <m:r>
                                  <a:rPr lang="en-US" altLang="zh-MO" sz="1800" b="0" i="1" smtClean="0">
                                    <a:solidFill>
                                      <a:srgbClr val="000000"/>
                                    </a:solidFill>
                                    <a:latin typeface="Cambria Math" panose="02040503050406030204" pitchFamily="18" charset="0"/>
                                  </a:rPr>
                                  <m:t>,49</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1328510"/>
                      </a:ext>
                    </a:extLst>
                  </a:tr>
                </a:tbl>
              </a:graphicData>
            </a:graphic>
          </p:graphicFrame>
        </mc:Choice>
        <mc:Fallback xmlns="">
          <p:graphicFrame>
            <p:nvGraphicFramePr>
              <p:cNvPr id="51" name="表格 50">
                <a:extLst>
                  <a:ext uri="{FF2B5EF4-FFF2-40B4-BE49-F238E27FC236}">
                    <a16:creationId xmlns:a16="http://schemas.microsoft.com/office/drawing/2014/main" id="{12700C3F-1526-4F87-A1C2-CD5717951E8C}"/>
                  </a:ext>
                </a:extLst>
              </p:cNvPr>
              <p:cNvGraphicFramePr>
                <a:graphicFrameLocks noGrp="1"/>
              </p:cNvGraphicFramePr>
              <p:nvPr>
                <p:extLst>
                  <p:ext uri="{D42A27DB-BD31-4B8C-83A1-F6EECF244321}">
                    <p14:modId xmlns:p14="http://schemas.microsoft.com/office/powerpoint/2010/main" val="1324725051"/>
                  </p:ext>
                </p:extLst>
              </p:nvPr>
            </p:nvGraphicFramePr>
            <p:xfrm>
              <a:off x="1341667" y="2071293"/>
              <a:ext cx="10531495"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gridCol w="810115">
                      <a:extLst>
                        <a:ext uri="{9D8B030D-6E8A-4147-A177-3AD203B41FA5}">
                          <a16:colId xmlns:a16="http://schemas.microsoft.com/office/drawing/2014/main" val="1331195304"/>
                        </a:ext>
                      </a:extLst>
                    </a:gridCol>
                    <a:gridCol w="810115">
                      <a:extLst>
                        <a:ext uri="{9D8B030D-6E8A-4147-A177-3AD203B41FA5}">
                          <a16:colId xmlns:a16="http://schemas.microsoft.com/office/drawing/2014/main" val="1527957252"/>
                        </a:ext>
                      </a:extLst>
                    </a:gridCol>
                    <a:gridCol w="810115">
                      <a:extLst>
                        <a:ext uri="{9D8B030D-6E8A-4147-A177-3AD203B41FA5}">
                          <a16:colId xmlns:a16="http://schemas.microsoft.com/office/drawing/2014/main" val="2243522284"/>
                        </a:ext>
                      </a:extLst>
                    </a:gridCol>
                    <a:gridCol w="810115">
                      <a:extLst>
                        <a:ext uri="{9D8B030D-6E8A-4147-A177-3AD203B41FA5}">
                          <a16:colId xmlns:a16="http://schemas.microsoft.com/office/drawing/2014/main" val="1157930076"/>
                        </a:ext>
                      </a:extLst>
                    </a:gridCol>
                    <a:gridCol w="810115">
                      <a:extLst>
                        <a:ext uri="{9D8B030D-6E8A-4147-A177-3AD203B41FA5}">
                          <a16:colId xmlns:a16="http://schemas.microsoft.com/office/drawing/2014/main" val="753037752"/>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256" t="-3279" r="-12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102256" t="-3279" r="-11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2256" t="-3279" r="-10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302256" t="-3279" r="-9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402256" t="-3279" r="-8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502256" t="-3279" r="-7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606818" t="-3279" r="-608333"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701504" t="-3279" r="-5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801504" t="-3279" r="-4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901504" t="-3279" r="-3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1001504" t="-3279" r="-2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1101504" t="-3279" r="-1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1201504" t="-3279" r="-3759" b="-8197"/>
                          </a:stretch>
                        </a:blipFill>
                      </a:tcPr>
                    </a:tc>
                    <a:extLst>
                      <a:ext uri="{0D108BD9-81ED-4DB2-BD59-A6C34878D82A}">
                        <a16:rowId xmlns:a16="http://schemas.microsoft.com/office/drawing/2014/main" val="3081328510"/>
                      </a:ext>
                    </a:extLst>
                  </a:tr>
                </a:tbl>
              </a:graphicData>
            </a:graphic>
          </p:graphicFrame>
        </mc:Fallback>
      </mc:AlternateContent>
      <p:sp>
        <p:nvSpPr>
          <p:cNvPr id="52" name="椭圆 51">
            <a:extLst>
              <a:ext uri="{FF2B5EF4-FFF2-40B4-BE49-F238E27FC236}">
                <a16:creationId xmlns:a16="http://schemas.microsoft.com/office/drawing/2014/main" id="{5C402A22-05C7-4BE1-B912-A4CB7F4B8777}"/>
              </a:ext>
            </a:extLst>
          </p:cNvPr>
          <p:cNvSpPr/>
          <p:nvPr/>
        </p:nvSpPr>
        <p:spPr>
          <a:xfrm>
            <a:off x="2950238" y="1269244"/>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4E1F3959-91AE-4EA9-B248-479751BABB47}"/>
                  </a:ext>
                </a:extLst>
              </p:cNvPr>
              <p:cNvSpPr txBox="1"/>
              <p:nvPr/>
            </p:nvSpPr>
            <p:spPr>
              <a:xfrm>
                <a:off x="2913877" y="1260045"/>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2</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53" name="文本框 52">
                <a:extLst>
                  <a:ext uri="{FF2B5EF4-FFF2-40B4-BE49-F238E27FC236}">
                    <a16:creationId xmlns:a16="http://schemas.microsoft.com/office/drawing/2014/main" id="{4E1F3959-91AE-4EA9-B248-479751BABB47}"/>
                  </a:ext>
                </a:extLst>
              </p:cNvPr>
              <p:cNvSpPr txBox="1">
                <a:spLocks noRot="1" noChangeAspect="1" noMove="1" noResize="1" noEditPoints="1" noAdjustHandles="1" noChangeArrowheads="1" noChangeShapeType="1" noTextEdit="1"/>
              </p:cNvSpPr>
              <p:nvPr/>
            </p:nvSpPr>
            <p:spPr>
              <a:xfrm>
                <a:off x="2913877" y="1260045"/>
                <a:ext cx="467513" cy="369332"/>
              </a:xfrm>
              <a:prstGeom prst="rect">
                <a:avLst/>
              </a:prstGeom>
              <a:blipFill>
                <a:blip r:embed="rId4"/>
                <a:stretch>
                  <a:fillRect b="-1667"/>
                </a:stretch>
              </a:blipFill>
            </p:spPr>
            <p:txBody>
              <a:bodyPr/>
              <a:lstStyle/>
              <a:p>
                <a:r>
                  <a:rPr lang="zh-MO" altLang="en-US">
                    <a:noFill/>
                  </a:rPr>
                  <a:t> </a:t>
                </a:r>
              </a:p>
            </p:txBody>
          </p:sp>
        </mc:Fallback>
      </mc:AlternateContent>
      <p:sp>
        <p:nvSpPr>
          <p:cNvPr id="54" name="椭圆 53">
            <a:extLst>
              <a:ext uri="{FF2B5EF4-FFF2-40B4-BE49-F238E27FC236}">
                <a16:creationId xmlns:a16="http://schemas.microsoft.com/office/drawing/2014/main" id="{5FBC037D-C3BB-42BD-B0D3-87E9DD41E581}"/>
              </a:ext>
            </a:extLst>
          </p:cNvPr>
          <p:cNvSpPr/>
          <p:nvPr/>
        </p:nvSpPr>
        <p:spPr>
          <a:xfrm>
            <a:off x="10965790" y="1272758"/>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24B893FC-8532-4918-A309-45DE9F4B35ED}"/>
                  </a:ext>
                </a:extLst>
              </p:cNvPr>
              <p:cNvSpPr txBox="1"/>
              <p:nvPr/>
            </p:nvSpPr>
            <p:spPr>
              <a:xfrm>
                <a:off x="10939524" y="1259530"/>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1</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24B893FC-8532-4918-A309-45DE9F4B35ED}"/>
                  </a:ext>
                </a:extLst>
              </p:cNvPr>
              <p:cNvSpPr txBox="1">
                <a:spLocks noRot="1" noChangeAspect="1" noMove="1" noResize="1" noEditPoints="1" noAdjustHandles="1" noChangeArrowheads="1" noChangeShapeType="1" noTextEdit="1"/>
              </p:cNvSpPr>
              <p:nvPr/>
            </p:nvSpPr>
            <p:spPr>
              <a:xfrm>
                <a:off x="10939524" y="1259530"/>
                <a:ext cx="467513" cy="369332"/>
              </a:xfrm>
              <a:prstGeom prst="rect">
                <a:avLst/>
              </a:prstGeom>
              <a:blipFill>
                <a:blip r:embed="rId5"/>
                <a:stretch>
                  <a:fillRect b="-1667"/>
                </a:stretch>
              </a:blipFill>
            </p:spPr>
            <p:txBody>
              <a:bodyPr/>
              <a:lstStyle/>
              <a:p>
                <a:r>
                  <a:rPr lang="zh-MO" altLang="en-US">
                    <a:noFill/>
                  </a:rPr>
                  <a:t> </a:t>
                </a:r>
              </a:p>
            </p:txBody>
          </p:sp>
        </mc:Fallback>
      </mc:AlternateContent>
      <p:cxnSp>
        <p:nvCxnSpPr>
          <p:cNvPr id="56" name="直接箭头连接符 55">
            <a:extLst>
              <a:ext uri="{FF2B5EF4-FFF2-40B4-BE49-F238E27FC236}">
                <a16:creationId xmlns:a16="http://schemas.microsoft.com/office/drawing/2014/main" id="{FD6F3E50-6941-414C-89BA-22FA92418328}"/>
              </a:ext>
            </a:extLst>
          </p:cNvPr>
          <p:cNvCxnSpPr>
            <a:cxnSpLocks/>
          </p:cNvCxnSpPr>
          <p:nvPr/>
        </p:nvCxnSpPr>
        <p:spPr>
          <a:xfrm>
            <a:off x="11238144" y="1667550"/>
            <a:ext cx="194763" cy="396125"/>
          </a:xfrm>
          <a:prstGeom prst="straightConnector1">
            <a:avLst/>
          </a:prstGeom>
          <a:noFill/>
          <a:ln w="28575" cap="flat" cmpd="sng" algn="ctr">
            <a:solidFill>
              <a:sysClr val="windowText" lastClr="000000"/>
            </a:solidFill>
            <a:prstDash val="solid"/>
            <a:miter lim="800000"/>
            <a:tailEnd type="triangle"/>
          </a:ln>
          <a:effectLst/>
        </p:spPr>
      </p:cxnSp>
      <p:sp>
        <p:nvSpPr>
          <p:cNvPr id="57" name="箭头: 下 56">
            <a:extLst>
              <a:ext uri="{FF2B5EF4-FFF2-40B4-BE49-F238E27FC236}">
                <a16:creationId xmlns:a16="http://schemas.microsoft.com/office/drawing/2014/main" id="{840EB30A-84AC-4BA1-8CC4-EE8AD37EC6B8}"/>
              </a:ext>
            </a:extLst>
          </p:cNvPr>
          <p:cNvSpPr/>
          <p:nvPr/>
        </p:nvSpPr>
        <p:spPr>
          <a:xfrm>
            <a:off x="4907434" y="2482254"/>
            <a:ext cx="115200" cy="230258"/>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8" name="表格 57">
                <a:extLst>
                  <a:ext uri="{FF2B5EF4-FFF2-40B4-BE49-F238E27FC236}">
                    <a16:creationId xmlns:a16="http://schemas.microsoft.com/office/drawing/2014/main" id="{EF673420-1CEA-4163-847F-9662AD784BDA}"/>
                  </a:ext>
                </a:extLst>
              </p:cNvPr>
              <p:cNvGraphicFramePr>
                <a:graphicFrameLocks noGrp="1"/>
              </p:cNvGraphicFramePr>
              <p:nvPr>
                <p:extLst>
                  <p:ext uri="{D42A27DB-BD31-4B8C-83A1-F6EECF244321}">
                    <p14:modId xmlns:p14="http://schemas.microsoft.com/office/powerpoint/2010/main" val="4251291133"/>
                  </p:ext>
                </p:extLst>
              </p:nvPr>
            </p:nvGraphicFramePr>
            <p:xfrm>
              <a:off x="4621923" y="2766774"/>
              <a:ext cx="725265" cy="33528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18521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altLang="zh-MO" sz="1600" b="0" i="1" smtClean="0">
                                    <a:solidFill>
                                      <a:srgbClr val="C00000"/>
                                    </a:solidFill>
                                    <a:latin typeface="Cambria Math" panose="02040503050406030204" pitchFamily="18" charset="0"/>
                                  </a:rPr>
                                  <m:t>𝑒𝑚𝑝𝑡𝑦</m:t>
                                </m:r>
                              </m:oMath>
                            </m:oMathPara>
                          </a14:m>
                          <a:endParaRPr lang="zh-MO" altLang="en-US" sz="16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58" name="表格 57">
                <a:extLst>
                  <a:ext uri="{FF2B5EF4-FFF2-40B4-BE49-F238E27FC236}">
                    <a16:creationId xmlns:a16="http://schemas.microsoft.com/office/drawing/2014/main" id="{EF673420-1CEA-4163-847F-9662AD784BDA}"/>
                  </a:ext>
                </a:extLst>
              </p:cNvPr>
              <p:cNvGraphicFramePr>
                <a:graphicFrameLocks noGrp="1"/>
              </p:cNvGraphicFramePr>
              <p:nvPr>
                <p:extLst>
                  <p:ext uri="{D42A27DB-BD31-4B8C-83A1-F6EECF244321}">
                    <p14:modId xmlns:p14="http://schemas.microsoft.com/office/powerpoint/2010/main" val="4251291133"/>
                  </p:ext>
                </p:extLst>
              </p:nvPr>
            </p:nvGraphicFramePr>
            <p:xfrm>
              <a:off x="4621923" y="2766774"/>
              <a:ext cx="725265" cy="33528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528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6"/>
                          <a:stretch>
                            <a:fillRect l="-2500" t="-3571" r="-3333" b="-8929"/>
                          </a:stretch>
                        </a:blipFill>
                      </a:tcPr>
                    </a:tc>
                    <a:extLst>
                      <a:ext uri="{0D108BD9-81ED-4DB2-BD59-A6C34878D82A}">
                        <a16:rowId xmlns:a16="http://schemas.microsoft.com/office/drawing/2014/main" val="3081328510"/>
                      </a:ext>
                    </a:extLst>
                  </a:tr>
                </a:tbl>
              </a:graphicData>
            </a:graphic>
          </p:graphicFrame>
        </mc:Fallback>
      </mc:AlternateContent>
      <p:sp>
        <p:nvSpPr>
          <p:cNvPr id="59" name="箭头: 下 58">
            <a:extLst>
              <a:ext uri="{FF2B5EF4-FFF2-40B4-BE49-F238E27FC236}">
                <a16:creationId xmlns:a16="http://schemas.microsoft.com/office/drawing/2014/main" id="{04590A63-85D6-40E8-9CD1-2B1D8188AA77}"/>
              </a:ext>
            </a:extLst>
          </p:cNvPr>
          <p:cNvSpPr/>
          <p:nvPr/>
        </p:nvSpPr>
        <p:spPr>
          <a:xfrm>
            <a:off x="8959709" y="2482254"/>
            <a:ext cx="112903" cy="23763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0" name="表格 59">
                <a:extLst>
                  <a:ext uri="{FF2B5EF4-FFF2-40B4-BE49-F238E27FC236}">
                    <a16:creationId xmlns:a16="http://schemas.microsoft.com/office/drawing/2014/main" id="{E7D1AB75-AE80-4D6F-95D6-22209DDC469B}"/>
                  </a:ext>
                </a:extLst>
              </p:cNvPr>
              <p:cNvGraphicFramePr>
                <a:graphicFrameLocks noGrp="1"/>
              </p:cNvGraphicFramePr>
              <p:nvPr>
                <p:extLst>
                  <p:ext uri="{D42A27DB-BD31-4B8C-83A1-F6EECF244321}">
                    <p14:modId xmlns:p14="http://schemas.microsoft.com/office/powerpoint/2010/main" val="2040731139"/>
                  </p:ext>
                </p:extLst>
              </p:nvPr>
            </p:nvGraphicFramePr>
            <p:xfrm>
              <a:off x="8677945" y="2758908"/>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left"/>
                              </m:oMathParaPr>
                              <m:oMath xmlns:m="http://schemas.openxmlformats.org/officeDocument/2006/math">
                                <m:r>
                                  <a:rPr lang="en-US" altLang="zh-MO" sz="1600" b="0" i="1" smtClean="0">
                                    <a:solidFill>
                                      <a:srgbClr val="C00000"/>
                                    </a:solidFill>
                                    <a:latin typeface="Cambria Math" panose="02040503050406030204" pitchFamily="18" charset="0"/>
                                  </a:rPr>
                                  <m:t>𝑒𝑚𝑝𝑡𝑦</m:t>
                                </m:r>
                              </m:oMath>
                            </m:oMathPara>
                          </a14:m>
                          <a:endParaRPr lang="zh-MO" altLang="en-US" sz="16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60" name="表格 59">
                <a:extLst>
                  <a:ext uri="{FF2B5EF4-FFF2-40B4-BE49-F238E27FC236}">
                    <a16:creationId xmlns:a16="http://schemas.microsoft.com/office/drawing/2014/main" id="{E7D1AB75-AE80-4D6F-95D6-22209DDC469B}"/>
                  </a:ext>
                </a:extLst>
              </p:cNvPr>
              <p:cNvGraphicFramePr>
                <a:graphicFrameLocks noGrp="1"/>
              </p:cNvGraphicFramePr>
              <p:nvPr>
                <p:extLst>
                  <p:ext uri="{D42A27DB-BD31-4B8C-83A1-F6EECF244321}">
                    <p14:modId xmlns:p14="http://schemas.microsoft.com/office/powerpoint/2010/main" val="2040731139"/>
                  </p:ext>
                </p:extLst>
              </p:nvPr>
            </p:nvGraphicFramePr>
            <p:xfrm>
              <a:off x="8677945" y="2758908"/>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1667" t="-3571" r="-4167" b="-8929"/>
                          </a:stretch>
                        </a:blipFill>
                      </a:tcPr>
                    </a:tc>
                    <a:extLst>
                      <a:ext uri="{0D108BD9-81ED-4DB2-BD59-A6C34878D82A}">
                        <a16:rowId xmlns:a16="http://schemas.microsoft.com/office/drawing/2014/main" val="3081328510"/>
                      </a:ext>
                    </a:extLst>
                  </a:tr>
                </a:tbl>
              </a:graphicData>
            </a:graphic>
          </p:graphicFrame>
        </mc:Fallback>
      </mc:AlternateContent>
      <p:sp>
        <p:nvSpPr>
          <p:cNvPr id="61" name="椭圆 60">
            <a:extLst>
              <a:ext uri="{FF2B5EF4-FFF2-40B4-BE49-F238E27FC236}">
                <a16:creationId xmlns:a16="http://schemas.microsoft.com/office/drawing/2014/main" id="{40E24B5C-FAAB-42B6-9658-FA1C128C995E}"/>
              </a:ext>
            </a:extLst>
          </p:cNvPr>
          <p:cNvSpPr/>
          <p:nvPr/>
        </p:nvSpPr>
        <p:spPr>
          <a:xfrm>
            <a:off x="8686328" y="1280376"/>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E96D632C-3211-4339-9FD9-79801DFD858D}"/>
                  </a:ext>
                </a:extLst>
              </p:cNvPr>
              <p:cNvSpPr txBox="1"/>
              <p:nvPr/>
            </p:nvSpPr>
            <p:spPr>
              <a:xfrm>
                <a:off x="8653211" y="1274812"/>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4</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2" name="文本框 61">
                <a:extLst>
                  <a:ext uri="{FF2B5EF4-FFF2-40B4-BE49-F238E27FC236}">
                    <a16:creationId xmlns:a16="http://schemas.microsoft.com/office/drawing/2014/main" id="{E96D632C-3211-4339-9FD9-79801DFD858D}"/>
                  </a:ext>
                </a:extLst>
              </p:cNvPr>
              <p:cNvSpPr txBox="1">
                <a:spLocks noRot="1" noChangeAspect="1" noMove="1" noResize="1" noEditPoints="1" noAdjustHandles="1" noChangeArrowheads="1" noChangeShapeType="1" noTextEdit="1"/>
              </p:cNvSpPr>
              <p:nvPr/>
            </p:nvSpPr>
            <p:spPr>
              <a:xfrm>
                <a:off x="8653211" y="1274812"/>
                <a:ext cx="467513" cy="369332"/>
              </a:xfrm>
              <a:prstGeom prst="rect">
                <a:avLst/>
              </a:prstGeom>
              <a:blipFill>
                <a:blip r:embed="rId8"/>
                <a:stretch>
                  <a:fillRect/>
                </a:stretch>
              </a:blipFill>
            </p:spPr>
            <p:txBody>
              <a:bodyPr/>
              <a:lstStyle/>
              <a:p>
                <a:r>
                  <a:rPr lang="zh-MO" altLang="en-US">
                    <a:noFill/>
                  </a:rPr>
                  <a:t> </a:t>
                </a:r>
              </a:p>
            </p:txBody>
          </p:sp>
        </mc:Fallback>
      </mc:AlternateContent>
      <p:cxnSp>
        <p:nvCxnSpPr>
          <p:cNvPr id="63" name="直接箭头连接符 62">
            <a:extLst>
              <a:ext uri="{FF2B5EF4-FFF2-40B4-BE49-F238E27FC236}">
                <a16:creationId xmlns:a16="http://schemas.microsoft.com/office/drawing/2014/main" id="{352A44D3-C212-4726-B9C7-95B257756EF3}"/>
              </a:ext>
            </a:extLst>
          </p:cNvPr>
          <p:cNvCxnSpPr>
            <a:cxnSpLocks/>
            <a:stCxn id="61" idx="4"/>
          </p:cNvCxnSpPr>
          <p:nvPr/>
        </p:nvCxnSpPr>
        <p:spPr>
          <a:xfrm>
            <a:off x="8883724" y="1675168"/>
            <a:ext cx="138800" cy="385295"/>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3F1B1566-7B06-46C5-9D67-70A216A2F0F8}"/>
                  </a:ext>
                </a:extLst>
              </p:cNvPr>
              <p:cNvSpPr txBox="1"/>
              <p:nvPr/>
            </p:nvSpPr>
            <p:spPr>
              <a:xfrm>
                <a:off x="7625335" y="2734400"/>
                <a:ext cx="107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4</m:t>
                          </m:r>
                        </m:sub>
                      </m:sSub>
                      <m:r>
                        <a:rPr lang="en-US" altLang="zh-MO" i="1" smtClean="0">
                          <a:solidFill>
                            <a:prstClr val="black"/>
                          </a:solidFill>
                          <a:latin typeface="Cambria Math" panose="02040503050406030204" pitchFamily="18" charset="0"/>
                        </a:rPr>
                        <m:t>  ×50 </m:t>
                      </m:r>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4" name="文本框 63">
                <a:extLst>
                  <a:ext uri="{FF2B5EF4-FFF2-40B4-BE49-F238E27FC236}">
                    <a16:creationId xmlns:a16="http://schemas.microsoft.com/office/drawing/2014/main" id="{3F1B1566-7B06-46C5-9D67-70A216A2F0F8}"/>
                  </a:ext>
                </a:extLst>
              </p:cNvPr>
              <p:cNvSpPr txBox="1">
                <a:spLocks noRot="1" noChangeAspect="1" noMove="1" noResize="1" noEditPoints="1" noAdjustHandles="1" noChangeArrowheads="1" noChangeShapeType="1" noTextEdit="1"/>
              </p:cNvSpPr>
              <p:nvPr/>
            </p:nvSpPr>
            <p:spPr>
              <a:xfrm>
                <a:off x="7625335" y="2734400"/>
                <a:ext cx="1077266" cy="369332"/>
              </a:xfrm>
              <a:prstGeom prst="rect">
                <a:avLst/>
              </a:prstGeom>
              <a:blipFill>
                <a:blip r:embed="rId9"/>
                <a:stretch>
                  <a:fillRect b="-1667"/>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graphicFrame>
            <p:nvGraphicFramePr>
              <p:cNvPr id="65" name="表格 4">
                <a:extLst>
                  <a:ext uri="{FF2B5EF4-FFF2-40B4-BE49-F238E27FC236}">
                    <a16:creationId xmlns:a16="http://schemas.microsoft.com/office/drawing/2014/main" id="{F7DF1EAE-5FE8-4136-9E3A-087F5C03ABBC}"/>
                  </a:ext>
                </a:extLst>
              </p:cNvPr>
              <p:cNvGraphicFramePr>
                <a:graphicFrameLocks noGrp="1"/>
              </p:cNvGraphicFramePr>
              <p:nvPr>
                <p:extLst>
                  <p:ext uri="{D42A27DB-BD31-4B8C-83A1-F6EECF244321}">
                    <p14:modId xmlns:p14="http://schemas.microsoft.com/office/powerpoint/2010/main" val="2099811773"/>
                  </p:ext>
                </p:extLst>
              </p:nvPr>
            </p:nvGraphicFramePr>
            <p:xfrm>
              <a:off x="5987049" y="3756549"/>
              <a:ext cx="1936787" cy="1465244"/>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9</m:t>
                                    </m:r>
                                  </m:sub>
                                </m:sSub>
                                <m:r>
                                  <a:rPr lang="en-US" altLang="zh-MO" sz="1800" b="0" i="1" smtClean="0">
                                    <a:solidFill>
                                      <a:srgbClr val="000000"/>
                                    </a:solidFill>
                                    <a:latin typeface="Cambria Math" panose="02040503050406030204" pitchFamily="18" charset="0"/>
                                  </a:rPr>
                                  <m:t>,5, 15, 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10</m:t>
                                    </m:r>
                                  </m:sub>
                                </m:sSub>
                                <m:r>
                                  <a:rPr lang="en-US" altLang="zh-MO" sz="1800" b="0" i="1" smtClean="0">
                                    <a:solidFill>
                                      <a:srgbClr val="000000"/>
                                    </a:solidFill>
                                    <a:latin typeface="Cambria Math" panose="02040503050406030204" pitchFamily="18" charset="0"/>
                                  </a:rPr>
                                  <m:t>,125, 90, 4)</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11</m:t>
                                    </m:r>
                                  </m:sub>
                                </m:sSub>
                                <m:r>
                                  <a:rPr lang="en-US" altLang="zh-MO" sz="1800" b="0" i="1" smtClean="0">
                                    <a:solidFill>
                                      <a:srgbClr val="000000"/>
                                    </a:solidFill>
                                    <a:latin typeface="Cambria Math" panose="02040503050406030204" pitchFamily="18" charset="0"/>
                                  </a:rPr>
                                  <m:t>,150, 350, 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12</m:t>
                                    </m:r>
                                  </m:sub>
                                </m:sSub>
                                <m:r>
                                  <a:rPr lang="en-US" altLang="zh-MO" sz="1800" b="0" i="1" smtClean="0">
                                    <a:solidFill>
                                      <a:srgbClr val="000000"/>
                                    </a:solidFill>
                                    <a:latin typeface="Cambria Math" panose="02040503050406030204" pitchFamily="18" charset="0"/>
                                  </a:rPr>
                                  <m:t>,400, 120, 3)</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65" name="表格 4">
                <a:extLst>
                  <a:ext uri="{FF2B5EF4-FFF2-40B4-BE49-F238E27FC236}">
                    <a16:creationId xmlns:a16="http://schemas.microsoft.com/office/drawing/2014/main" id="{F7DF1EAE-5FE8-4136-9E3A-087F5C03ABBC}"/>
                  </a:ext>
                </a:extLst>
              </p:cNvPr>
              <p:cNvGraphicFramePr>
                <a:graphicFrameLocks noGrp="1"/>
              </p:cNvGraphicFramePr>
              <p:nvPr>
                <p:extLst>
                  <p:ext uri="{D42A27DB-BD31-4B8C-83A1-F6EECF244321}">
                    <p14:modId xmlns:p14="http://schemas.microsoft.com/office/powerpoint/2010/main" val="2099811773"/>
                  </p:ext>
                </p:extLst>
              </p:nvPr>
            </p:nvGraphicFramePr>
            <p:xfrm>
              <a:off x="5987049" y="3756549"/>
              <a:ext cx="1936787" cy="1465244"/>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0"/>
                          <a:stretch>
                            <a:fillRect l="-943" t="-5000" r="-1572" b="-315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0"/>
                          <a:stretch>
                            <a:fillRect l="-943" t="-103279" r="-1572" b="-209836"/>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0"/>
                          <a:stretch>
                            <a:fillRect l="-943" t="-206667" r="-1572" b="-113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0"/>
                          <a:stretch>
                            <a:fillRect l="-943" t="-306667" r="-1572" b="-13333"/>
                          </a:stretch>
                        </a:blipFill>
                      </a:tcPr>
                    </a:tc>
                    <a:extLst>
                      <a:ext uri="{0D108BD9-81ED-4DB2-BD59-A6C34878D82A}">
                        <a16:rowId xmlns:a16="http://schemas.microsoft.com/office/drawing/2014/main" val="3162757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7" name="表格 4">
                <a:extLst>
                  <a:ext uri="{FF2B5EF4-FFF2-40B4-BE49-F238E27FC236}">
                    <a16:creationId xmlns:a16="http://schemas.microsoft.com/office/drawing/2014/main" id="{1104F6F0-67D7-442E-BEBB-D76739B92A15}"/>
                  </a:ext>
                </a:extLst>
              </p:cNvPr>
              <p:cNvGraphicFramePr>
                <a:graphicFrameLocks noGrp="1"/>
              </p:cNvGraphicFramePr>
              <p:nvPr>
                <p:extLst>
                  <p:ext uri="{D42A27DB-BD31-4B8C-83A1-F6EECF244321}">
                    <p14:modId xmlns:p14="http://schemas.microsoft.com/office/powerpoint/2010/main" val="4006360220"/>
                  </p:ext>
                </p:extLst>
              </p:nvPr>
            </p:nvGraphicFramePr>
            <p:xfrm>
              <a:off x="3697072"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600" b="0" i="1" smtClean="0">
                                    <a:solidFill>
                                      <a:schemeClr val="tx1"/>
                                    </a:solidFill>
                                    <a:latin typeface="Cambria Math" panose="02040503050406030204" pitchFamily="18" charset="0"/>
                                  </a:rPr>
                                  <m:t>(</m:t>
                                </m:r>
                                <m:sSub>
                                  <m:sSubPr>
                                    <m:ctrlPr>
                                      <a:rPr lang="en-US" altLang="zh-MO" sz="1600" b="0" i="1" smtClean="0">
                                        <a:solidFill>
                                          <a:schemeClr val="tx1"/>
                                        </a:solidFill>
                                        <a:latin typeface="Cambria Math" panose="02040503050406030204" pitchFamily="18" charset="0"/>
                                      </a:rPr>
                                    </m:ctrlPr>
                                  </m:sSubPr>
                                  <m:e>
                                    <m:r>
                                      <a:rPr lang="en-US" altLang="zh-MO" sz="1600" b="0" i="1" smtClean="0">
                                        <a:solidFill>
                                          <a:schemeClr val="tx1"/>
                                        </a:solidFill>
                                        <a:latin typeface="Cambria Math" panose="02040503050406030204" pitchFamily="18" charset="0"/>
                                      </a:rPr>
                                      <m:t>𝑒</m:t>
                                    </m:r>
                                  </m:e>
                                  <m:sub>
                                    <m:r>
                                      <a:rPr lang="en-US" altLang="zh-MO" sz="1600" b="0" i="1" smtClean="0">
                                        <a:solidFill>
                                          <a:schemeClr val="tx1"/>
                                        </a:solidFill>
                                        <a:latin typeface="Cambria Math" panose="02040503050406030204" pitchFamily="18" charset="0"/>
                                      </a:rPr>
                                      <m:t>9</m:t>
                                    </m:r>
                                  </m:sub>
                                </m:sSub>
                                <m:r>
                                  <a:rPr lang="en-US" altLang="zh-MO" sz="1600" b="0" i="1" smtClean="0">
                                    <a:solidFill>
                                      <a:schemeClr val="tx1"/>
                                    </a:solidFill>
                                    <a:latin typeface="Cambria Math" panose="02040503050406030204" pitchFamily="18" charset="0"/>
                                  </a:rPr>
                                  <m:t>,5,15,6)</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107" name="表格 4">
                <a:extLst>
                  <a:ext uri="{FF2B5EF4-FFF2-40B4-BE49-F238E27FC236}">
                    <a16:creationId xmlns:a16="http://schemas.microsoft.com/office/drawing/2014/main" id="{1104F6F0-67D7-442E-BEBB-D76739B92A15}"/>
                  </a:ext>
                </a:extLst>
              </p:cNvPr>
              <p:cNvGraphicFramePr>
                <a:graphicFrameLocks noGrp="1"/>
              </p:cNvGraphicFramePr>
              <p:nvPr>
                <p:extLst>
                  <p:ext uri="{D42A27DB-BD31-4B8C-83A1-F6EECF244321}">
                    <p14:modId xmlns:p14="http://schemas.microsoft.com/office/powerpoint/2010/main" val="4006360220"/>
                  </p:ext>
                </p:extLst>
              </p:nvPr>
            </p:nvGraphicFramePr>
            <p:xfrm>
              <a:off x="3697072"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5000" r="-1274"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103279" r="-1274"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206667" r="-1274"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306667" r="-1274" b="-8333"/>
                          </a:stretch>
                        </a:blipFill>
                      </a:tcPr>
                    </a:tc>
                    <a:extLst>
                      <a:ext uri="{0D108BD9-81ED-4DB2-BD59-A6C34878D82A}">
                        <a16:rowId xmlns:a16="http://schemas.microsoft.com/office/drawing/2014/main" val="3162757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8" name="表格 4">
                <a:extLst>
                  <a:ext uri="{FF2B5EF4-FFF2-40B4-BE49-F238E27FC236}">
                    <a16:creationId xmlns:a16="http://schemas.microsoft.com/office/drawing/2014/main" id="{7CC51AEE-8789-49A0-B9A4-237BE171E3C3}"/>
                  </a:ext>
                </a:extLst>
              </p:cNvPr>
              <p:cNvGraphicFramePr>
                <a:graphicFrameLocks noGrp="1"/>
              </p:cNvGraphicFramePr>
              <p:nvPr>
                <p:extLst>
                  <p:ext uri="{D42A27DB-BD31-4B8C-83A1-F6EECF244321}">
                    <p14:modId xmlns:p14="http://schemas.microsoft.com/office/powerpoint/2010/main" val="2345817382"/>
                  </p:ext>
                </p:extLst>
              </p:nvPr>
            </p:nvGraphicFramePr>
            <p:xfrm>
              <a:off x="1364340"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8</m:t>
                                    </m:r>
                                  </m:sub>
                                </m:sSub>
                                <m:r>
                                  <a:rPr lang="en-US" altLang="zh-MO" sz="1800" b="0" i="1" smtClean="0">
                                    <a:solidFill>
                                      <a:srgbClr val="000000"/>
                                    </a:solidFill>
                                    <a:latin typeface="Cambria Math" panose="02040503050406030204" pitchFamily="18" charset="0"/>
                                  </a:rPr>
                                  <m:t>,210, 330, 2)</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16275746"/>
                      </a:ext>
                    </a:extLst>
                  </a:tr>
                </a:tbl>
              </a:graphicData>
            </a:graphic>
          </p:graphicFrame>
        </mc:Choice>
        <mc:Fallback xmlns="">
          <p:graphicFrame>
            <p:nvGraphicFramePr>
              <p:cNvPr id="108" name="表格 4">
                <a:extLst>
                  <a:ext uri="{FF2B5EF4-FFF2-40B4-BE49-F238E27FC236}">
                    <a16:creationId xmlns:a16="http://schemas.microsoft.com/office/drawing/2014/main" id="{7CC51AEE-8789-49A0-B9A4-237BE171E3C3}"/>
                  </a:ext>
                </a:extLst>
              </p:cNvPr>
              <p:cNvGraphicFramePr>
                <a:graphicFrameLocks noGrp="1"/>
              </p:cNvGraphicFramePr>
              <p:nvPr>
                <p:extLst>
                  <p:ext uri="{D42A27DB-BD31-4B8C-83A1-F6EECF244321}">
                    <p14:modId xmlns:p14="http://schemas.microsoft.com/office/powerpoint/2010/main" val="2345817382"/>
                  </p:ext>
                </p:extLst>
              </p:nvPr>
            </p:nvGraphicFramePr>
            <p:xfrm>
              <a:off x="1364340"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5000" r="-1592"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103279" r="-1592"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206667" r="-1592"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306667" r="-1592" b="-8333"/>
                          </a:stretch>
                        </a:blipFill>
                      </a:tcPr>
                    </a:tc>
                    <a:extLst>
                      <a:ext uri="{0D108BD9-81ED-4DB2-BD59-A6C34878D82A}">
                        <a16:rowId xmlns:a16="http://schemas.microsoft.com/office/drawing/2014/main" val="316275746"/>
                      </a:ext>
                    </a:extLst>
                  </a:tr>
                </a:tbl>
              </a:graphicData>
            </a:graphic>
          </p:graphicFrame>
        </mc:Fallback>
      </mc:AlternateContent>
      <p:cxnSp>
        <p:nvCxnSpPr>
          <p:cNvPr id="109" name="直接箭头连接符 108">
            <a:extLst>
              <a:ext uri="{FF2B5EF4-FFF2-40B4-BE49-F238E27FC236}">
                <a16:creationId xmlns:a16="http://schemas.microsoft.com/office/drawing/2014/main" id="{8F86F8AD-174E-4E5A-845E-3F39254A2898}"/>
              </a:ext>
            </a:extLst>
          </p:cNvPr>
          <p:cNvCxnSpPr>
            <a:cxnSpLocks/>
            <a:stCxn id="50" idx="4"/>
          </p:cNvCxnSpPr>
          <p:nvPr/>
        </p:nvCxnSpPr>
        <p:spPr>
          <a:xfrm flipH="1">
            <a:off x="4783542" y="3142752"/>
            <a:ext cx="3025439" cy="573072"/>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graphicFrame>
            <p:nvGraphicFramePr>
              <p:cNvPr id="110" name="表格 4">
                <a:extLst>
                  <a:ext uri="{FF2B5EF4-FFF2-40B4-BE49-F238E27FC236}">
                    <a16:creationId xmlns:a16="http://schemas.microsoft.com/office/drawing/2014/main" id="{63351F38-C57B-46D3-A263-ED98523139C3}"/>
                  </a:ext>
                </a:extLst>
              </p:cNvPr>
              <p:cNvGraphicFramePr>
                <a:graphicFrameLocks noGrp="1"/>
              </p:cNvGraphicFramePr>
              <p:nvPr>
                <p:extLst>
                  <p:ext uri="{D42A27DB-BD31-4B8C-83A1-F6EECF244321}">
                    <p14:modId xmlns:p14="http://schemas.microsoft.com/office/powerpoint/2010/main" val="1512199307"/>
                  </p:ext>
                </p:extLst>
              </p:nvPr>
            </p:nvGraphicFramePr>
            <p:xfrm>
              <a:off x="3695552"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𝑒𝑚𝑝𝑡𝑦</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16275746"/>
                      </a:ext>
                    </a:extLst>
                  </a:tr>
                </a:tbl>
              </a:graphicData>
            </a:graphic>
          </p:graphicFrame>
        </mc:Choice>
        <mc:Fallback xmlns="">
          <p:graphicFrame>
            <p:nvGraphicFramePr>
              <p:cNvPr id="110" name="表格 4">
                <a:extLst>
                  <a:ext uri="{FF2B5EF4-FFF2-40B4-BE49-F238E27FC236}">
                    <a16:creationId xmlns:a16="http://schemas.microsoft.com/office/drawing/2014/main" id="{63351F38-C57B-46D3-A263-ED98523139C3}"/>
                  </a:ext>
                </a:extLst>
              </p:cNvPr>
              <p:cNvGraphicFramePr>
                <a:graphicFrameLocks noGrp="1"/>
              </p:cNvGraphicFramePr>
              <p:nvPr>
                <p:extLst>
                  <p:ext uri="{D42A27DB-BD31-4B8C-83A1-F6EECF244321}">
                    <p14:modId xmlns:p14="http://schemas.microsoft.com/office/powerpoint/2010/main" val="1512199307"/>
                  </p:ext>
                </p:extLst>
              </p:nvPr>
            </p:nvGraphicFramePr>
            <p:xfrm>
              <a:off x="3695552" y="3756549"/>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5000" r="-1597"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103279" r="-1597"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206667" r="-1597"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306667" r="-1597" b="-8333"/>
                          </a:stretch>
                        </a:blipFill>
                      </a:tcPr>
                    </a:tc>
                    <a:extLst>
                      <a:ext uri="{0D108BD9-81ED-4DB2-BD59-A6C34878D82A}">
                        <a16:rowId xmlns:a16="http://schemas.microsoft.com/office/drawing/2014/main" val="316275746"/>
                      </a:ext>
                    </a:extLst>
                  </a:tr>
                </a:tbl>
              </a:graphicData>
            </a:graphic>
          </p:graphicFrame>
        </mc:Fallback>
      </mc:AlternateContent>
      <p:cxnSp>
        <p:nvCxnSpPr>
          <p:cNvPr id="111" name="直接箭头连接符 110">
            <a:extLst>
              <a:ext uri="{FF2B5EF4-FFF2-40B4-BE49-F238E27FC236}">
                <a16:creationId xmlns:a16="http://schemas.microsoft.com/office/drawing/2014/main" id="{DD3FCF22-22DE-44BD-BD5D-E411E218F6D9}"/>
              </a:ext>
            </a:extLst>
          </p:cNvPr>
          <p:cNvCxnSpPr>
            <a:cxnSpLocks/>
          </p:cNvCxnSpPr>
          <p:nvPr/>
        </p:nvCxnSpPr>
        <p:spPr>
          <a:xfrm>
            <a:off x="3161568" y="1661182"/>
            <a:ext cx="216449" cy="395344"/>
          </a:xfrm>
          <a:prstGeom prst="straightConnector1">
            <a:avLst/>
          </a:prstGeom>
          <a:noFill/>
          <a:ln w="28575" cap="flat" cmpd="sng" algn="ctr">
            <a:solidFill>
              <a:sysClr val="windowText" lastClr="000000"/>
            </a:solidFill>
            <a:prstDash val="solid"/>
            <a:miter lim="800000"/>
            <a:tailEnd type="triangle"/>
          </a:ln>
          <a:effectLst/>
        </p:spPr>
      </p:cxnSp>
      <p:sp>
        <p:nvSpPr>
          <p:cNvPr id="112" name="椭圆 111">
            <a:extLst>
              <a:ext uri="{FF2B5EF4-FFF2-40B4-BE49-F238E27FC236}">
                <a16:creationId xmlns:a16="http://schemas.microsoft.com/office/drawing/2014/main" id="{152E74E0-873E-4B66-A37F-5FB741003F50}"/>
              </a:ext>
            </a:extLst>
          </p:cNvPr>
          <p:cNvSpPr/>
          <p:nvPr/>
        </p:nvSpPr>
        <p:spPr>
          <a:xfrm>
            <a:off x="6236431" y="1271554"/>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476CB05F-B013-4DF2-96C0-FEAC2B5D7B0F}"/>
                  </a:ext>
                </a:extLst>
              </p:cNvPr>
              <p:cNvSpPr txBox="1"/>
              <p:nvPr/>
            </p:nvSpPr>
            <p:spPr>
              <a:xfrm>
                <a:off x="6197533" y="1258326"/>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3</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3" name="文本框 112">
                <a:extLst>
                  <a:ext uri="{FF2B5EF4-FFF2-40B4-BE49-F238E27FC236}">
                    <a16:creationId xmlns:a16="http://schemas.microsoft.com/office/drawing/2014/main" id="{476CB05F-B013-4DF2-96C0-FEAC2B5D7B0F}"/>
                  </a:ext>
                </a:extLst>
              </p:cNvPr>
              <p:cNvSpPr txBox="1">
                <a:spLocks noRot="1" noChangeAspect="1" noMove="1" noResize="1" noEditPoints="1" noAdjustHandles="1" noChangeArrowheads="1" noChangeShapeType="1" noTextEdit="1"/>
              </p:cNvSpPr>
              <p:nvPr/>
            </p:nvSpPr>
            <p:spPr>
              <a:xfrm>
                <a:off x="6197533" y="1258326"/>
                <a:ext cx="467513" cy="369332"/>
              </a:xfrm>
              <a:prstGeom prst="rect">
                <a:avLst/>
              </a:prstGeom>
              <a:blipFill>
                <a:blip r:embed="rId14"/>
                <a:stretch>
                  <a:fillRect/>
                </a:stretch>
              </a:blipFill>
            </p:spPr>
            <p:txBody>
              <a:bodyPr/>
              <a:lstStyle/>
              <a:p>
                <a:r>
                  <a:rPr lang="zh-MO" altLang="en-US">
                    <a:noFill/>
                  </a:rPr>
                  <a:t> </a:t>
                </a:r>
              </a:p>
            </p:txBody>
          </p:sp>
        </mc:Fallback>
      </mc:AlternateContent>
      <p:cxnSp>
        <p:nvCxnSpPr>
          <p:cNvPr id="114" name="直接箭头连接符 113">
            <a:extLst>
              <a:ext uri="{FF2B5EF4-FFF2-40B4-BE49-F238E27FC236}">
                <a16:creationId xmlns:a16="http://schemas.microsoft.com/office/drawing/2014/main" id="{9F14715A-7ADB-48F0-BDB9-A0EF6948B8AC}"/>
              </a:ext>
            </a:extLst>
          </p:cNvPr>
          <p:cNvCxnSpPr>
            <a:cxnSpLocks/>
            <a:endCxn id="51" idx="0"/>
          </p:cNvCxnSpPr>
          <p:nvPr/>
        </p:nvCxnSpPr>
        <p:spPr>
          <a:xfrm>
            <a:off x="6431291" y="1655772"/>
            <a:ext cx="176123" cy="415521"/>
          </a:xfrm>
          <a:prstGeom prst="straightConnector1">
            <a:avLst/>
          </a:prstGeom>
          <a:noFill/>
          <a:ln w="28575" cap="flat" cmpd="sng" algn="ctr">
            <a:solidFill>
              <a:sysClr val="windowText" lastClr="000000"/>
            </a:solidFill>
            <a:prstDash val="solid"/>
            <a:miter lim="800000"/>
            <a:tailEnd type="triangle"/>
          </a:ln>
          <a:effectLst/>
        </p:spPr>
      </p:cxnSp>
      <p:sp>
        <p:nvSpPr>
          <p:cNvPr id="115" name="箭头: 下 114">
            <a:extLst>
              <a:ext uri="{FF2B5EF4-FFF2-40B4-BE49-F238E27FC236}">
                <a16:creationId xmlns:a16="http://schemas.microsoft.com/office/drawing/2014/main" id="{C0E7353B-1F73-4DE6-B2A9-925333C2E4C3}"/>
              </a:ext>
            </a:extLst>
          </p:cNvPr>
          <p:cNvSpPr/>
          <p:nvPr/>
        </p:nvSpPr>
        <p:spPr>
          <a:xfrm>
            <a:off x="11376456" y="2472456"/>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6" name="表格 115">
                <a:extLst>
                  <a:ext uri="{FF2B5EF4-FFF2-40B4-BE49-F238E27FC236}">
                    <a16:creationId xmlns:a16="http://schemas.microsoft.com/office/drawing/2014/main" id="{C5AF70DD-E395-46A0-AE1F-EB6049BA3D51}"/>
                  </a:ext>
                </a:extLst>
              </p:cNvPr>
              <p:cNvGraphicFramePr>
                <a:graphicFrameLocks noGrp="1"/>
              </p:cNvGraphicFramePr>
              <p:nvPr>
                <p:extLst>
                  <p:ext uri="{D42A27DB-BD31-4B8C-83A1-F6EECF244321}">
                    <p14:modId xmlns:p14="http://schemas.microsoft.com/office/powerpoint/2010/main" val="1273530894"/>
                  </p:ext>
                </p:extLst>
              </p:nvPr>
            </p:nvGraphicFramePr>
            <p:xfrm>
              <a:off x="11111445" y="2764123"/>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1</m:t>
                                    </m:r>
                                  </m:sub>
                                </m:sSub>
                                <m:r>
                                  <a:rPr lang="en-US" altLang="zh-MO" sz="1800" b="0" i="1" smtClean="0">
                                    <a:solidFill>
                                      <a:srgbClr val="C00000"/>
                                    </a:solidFill>
                                    <a:latin typeface="Cambria Math" panose="02040503050406030204" pitchFamily="18" charset="0"/>
                                  </a:rPr>
                                  <m:t>,1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16" name="表格 115">
                <a:extLst>
                  <a:ext uri="{FF2B5EF4-FFF2-40B4-BE49-F238E27FC236}">
                    <a16:creationId xmlns:a16="http://schemas.microsoft.com/office/drawing/2014/main" id="{C5AF70DD-E395-46A0-AE1F-EB6049BA3D51}"/>
                  </a:ext>
                </a:extLst>
              </p:cNvPr>
              <p:cNvGraphicFramePr>
                <a:graphicFrameLocks noGrp="1"/>
              </p:cNvGraphicFramePr>
              <p:nvPr>
                <p:extLst>
                  <p:ext uri="{D42A27DB-BD31-4B8C-83A1-F6EECF244321}">
                    <p14:modId xmlns:p14="http://schemas.microsoft.com/office/powerpoint/2010/main" val="1273530894"/>
                  </p:ext>
                </p:extLst>
              </p:nvPr>
            </p:nvGraphicFramePr>
            <p:xfrm>
              <a:off x="11111445" y="2764123"/>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5"/>
                          <a:stretch>
                            <a:fillRect l="-1667" t="-3279" r="-4167" b="-8197"/>
                          </a:stretch>
                        </a:blipFill>
                      </a:tcPr>
                    </a:tc>
                    <a:extLst>
                      <a:ext uri="{0D108BD9-81ED-4DB2-BD59-A6C34878D82A}">
                        <a16:rowId xmlns:a16="http://schemas.microsoft.com/office/drawing/2014/main" val="3081328510"/>
                      </a:ext>
                    </a:extLst>
                  </a:tr>
                </a:tbl>
              </a:graphicData>
            </a:graphic>
          </p:graphicFrame>
        </mc:Fallback>
      </mc:AlternateContent>
      <p:sp>
        <p:nvSpPr>
          <p:cNvPr id="117" name="箭头: 下 116">
            <a:extLst>
              <a:ext uri="{FF2B5EF4-FFF2-40B4-BE49-F238E27FC236}">
                <a16:creationId xmlns:a16="http://schemas.microsoft.com/office/drawing/2014/main" id="{E9624D2B-0E39-4D45-8E38-C52728FF5BA7}"/>
              </a:ext>
            </a:extLst>
          </p:cNvPr>
          <p:cNvSpPr/>
          <p:nvPr/>
        </p:nvSpPr>
        <p:spPr>
          <a:xfrm>
            <a:off x="3297317" y="2482254"/>
            <a:ext cx="115200" cy="2276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8" name="表格 117">
                <a:extLst>
                  <a:ext uri="{FF2B5EF4-FFF2-40B4-BE49-F238E27FC236}">
                    <a16:creationId xmlns:a16="http://schemas.microsoft.com/office/drawing/2014/main" id="{65FD86C2-B1D6-40F3-B1B2-2A0F854DAABF}"/>
                  </a:ext>
                </a:extLst>
              </p:cNvPr>
              <p:cNvGraphicFramePr>
                <a:graphicFrameLocks noGrp="1"/>
              </p:cNvGraphicFramePr>
              <p:nvPr>
                <p:extLst>
                  <p:ext uri="{D42A27DB-BD31-4B8C-83A1-F6EECF244321}">
                    <p14:modId xmlns:p14="http://schemas.microsoft.com/office/powerpoint/2010/main" val="3031146809"/>
                  </p:ext>
                </p:extLst>
              </p:nvPr>
            </p:nvGraphicFramePr>
            <p:xfrm>
              <a:off x="3002700" y="2756030"/>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262678">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m:t>
                                </m:r>
                                <m:r>
                                  <a:rPr lang="en-US" altLang="zh-MO" sz="1800" b="0" i="1" smtClean="0">
                                    <a:solidFill>
                                      <a:srgbClr val="C00000"/>
                                    </a:solidFill>
                                    <a:latin typeface="Cambria Math" panose="02040503050406030204" pitchFamily="18" charset="0"/>
                                  </a:rPr>
                                  <m:t>11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18" name="表格 117">
                <a:extLst>
                  <a:ext uri="{FF2B5EF4-FFF2-40B4-BE49-F238E27FC236}">
                    <a16:creationId xmlns:a16="http://schemas.microsoft.com/office/drawing/2014/main" id="{65FD86C2-B1D6-40F3-B1B2-2A0F854DAABF}"/>
                  </a:ext>
                </a:extLst>
              </p:cNvPr>
              <p:cNvGraphicFramePr>
                <a:graphicFrameLocks noGrp="1"/>
              </p:cNvGraphicFramePr>
              <p:nvPr>
                <p:extLst>
                  <p:ext uri="{D42A27DB-BD31-4B8C-83A1-F6EECF244321}">
                    <p14:modId xmlns:p14="http://schemas.microsoft.com/office/powerpoint/2010/main" val="3031146809"/>
                  </p:ext>
                </p:extLst>
              </p:nvPr>
            </p:nvGraphicFramePr>
            <p:xfrm>
              <a:off x="3002700" y="2756030"/>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6"/>
                          <a:stretch>
                            <a:fillRect l="-1667" t="-4918" r="-4167" b="-6557"/>
                          </a:stretch>
                        </a:blipFill>
                      </a:tcPr>
                    </a:tc>
                    <a:extLst>
                      <a:ext uri="{0D108BD9-81ED-4DB2-BD59-A6C34878D82A}">
                        <a16:rowId xmlns:a16="http://schemas.microsoft.com/office/drawing/2014/main" val="3081328510"/>
                      </a:ext>
                    </a:extLst>
                  </a:tr>
                </a:tbl>
              </a:graphicData>
            </a:graphic>
          </p:graphicFrame>
        </mc:Fallback>
      </mc:AlternateContent>
      <p:sp>
        <p:nvSpPr>
          <p:cNvPr id="119" name="椭圆 118">
            <a:extLst>
              <a:ext uri="{FF2B5EF4-FFF2-40B4-BE49-F238E27FC236}">
                <a16:creationId xmlns:a16="http://schemas.microsoft.com/office/drawing/2014/main" id="{8A16121C-AEDE-42C7-9A2B-E939A6770833}"/>
              </a:ext>
            </a:extLst>
          </p:cNvPr>
          <p:cNvSpPr/>
          <p:nvPr/>
        </p:nvSpPr>
        <p:spPr>
          <a:xfrm>
            <a:off x="4586147" y="1272013"/>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C0C25611-FBFC-4DD0-8591-DFA03A6CE9EF}"/>
                  </a:ext>
                </a:extLst>
              </p:cNvPr>
              <p:cNvSpPr txBox="1"/>
              <p:nvPr/>
            </p:nvSpPr>
            <p:spPr>
              <a:xfrm>
                <a:off x="4549786" y="1262814"/>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5</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20" name="文本框 119">
                <a:extLst>
                  <a:ext uri="{FF2B5EF4-FFF2-40B4-BE49-F238E27FC236}">
                    <a16:creationId xmlns:a16="http://schemas.microsoft.com/office/drawing/2014/main" id="{C0C25611-FBFC-4DD0-8591-DFA03A6CE9EF}"/>
                  </a:ext>
                </a:extLst>
              </p:cNvPr>
              <p:cNvSpPr txBox="1">
                <a:spLocks noRot="1" noChangeAspect="1" noMove="1" noResize="1" noEditPoints="1" noAdjustHandles="1" noChangeArrowheads="1" noChangeShapeType="1" noTextEdit="1"/>
              </p:cNvSpPr>
              <p:nvPr/>
            </p:nvSpPr>
            <p:spPr>
              <a:xfrm>
                <a:off x="4549786" y="1262814"/>
                <a:ext cx="467513" cy="369332"/>
              </a:xfrm>
              <a:prstGeom prst="rect">
                <a:avLst/>
              </a:prstGeom>
              <a:blipFill>
                <a:blip r:embed="rId17"/>
                <a:stretch>
                  <a:fillRect b="-1639"/>
                </a:stretch>
              </a:blipFill>
            </p:spPr>
            <p:txBody>
              <a:bodyPr/>
              <a:lstStyle/>
              <a:p>
                <a:r>
                  <a:rPr lang="zh-MO" altLang="en-US">
                    <a:noFill/>
                  </a:rPr>
                  <a:t> </a:t>
                </a:r>
              </a:p>
            </p:txBody>
          </p:sp>
        </mc:Fallback>
      </mc:AlternateContent>
      <p:cxnSp>
        <p:nvCxnSpPr>
          <p:cNvPr id="121" name="直接箭头连接符 120">
            <a:extLst>
              <a:ext uri="{FF2B5EF4-FFF2-40B4-BE49-F238E27FC236}">
                <a16:creationId xmlns:a16="http://schemas.microsoft.com/office/drawing/2014/main" id="{429EA4C4-32A0-4273-9F03-598FE8D03EE8}"/>
              </a:ext>
            </a:extLst>
          </p:cNvPr>
          <p:cNvCxnSpPr>
            <a:cxnSpLocks/>
            <a:stCxn id="119" idx="4"/>
          </p:cNvCxnSpPr>
          <p:nvPr/>
        </p:nvCxnSpPr>
        <p:spPr>
          <a:xfrm>
            <a:off x="4783543" y="1666805"/>
            <a:ext cx="197396" cy="403743"/>
          </a:xfrm>
          <a:prstGeom prst="straightConnector1">
            <a:avLst/>
          </a:prstGeom>
          <a:noFill/>
          <a:ln w="28575" cap="flat" cmpd="sng" algn="ctr">
            <a:solidFill>
              <a:sysClr val="windowText" lastClr="000000"/>
            </a:solidFill>
            <a:prstDash val="solid"/>
            <a:miter lim="800000"/>
            <a:tailEnd type="triangle"/>
          </a:ln>
          <a:effectLst/>
        </p:spPr>
      </p:cxnSp>
      <p:sp>
        <p:nvSpPr>
          <p:cNvPr id="122" name="箭头: 下 121">
            <a:extLst>
              <a:ext uri="{FF2B5EF4-FFF2-40B4-BE49-F238E27FC236}">
                <a16:creationId xmlns:a16="http://schemas.microsoft.com/office/drawing/2014/main" id="{590781F0-0140-4A29-B948-2FEB9EACF3C3}"/>
              </a:ext>
            </a:extLst>
          </p:cNvPr>
          <p:cNvSpPr/>
          <p:nvPr/>
        </p:nvSpPr>
        <p:spPr>
          <a:xfrm>
            <a:off x="6532648" y="2498140"/>
            <a:ext cx="115200" cy="230258"/>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3" name="箭头: 下 122">
            <a:extLst>
              <a:ext uri="{FF2B5EF4-FFF2-40B4-BE49-F238E27FC236}">
                <a16:creationId xmlns:a16="http://schemas.microsoft.com/office/drawing/2014/main" id="{03178153-77F1-4EC3-8981-F34B0DD79B32}"/>
              </a:ext>
            </a:extLst>
          </p:cNvPr>
          <p:cNvSpPr/>
          <p:nvPr/>
        </p:nvSpPr>
        <p:spPr>
          <a:xfrm rot="3510422">
            <a:off x="8305160" y="2175339"/>
            <a:ext cx="113288" cy="808747"/>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4" name="文本框 123">
            <a:extLst>
              <a:ext uri="{FF2B5EF4-FFF2-40B4-BE49-F238E27FC236}">
                <a16:creationId xmlns:a16="http://schemas.microsoft.com/office/drawing/2014/main" id="{21AEF2DD-E652-4371-99FB-2C478F031BAD}"/>
              </a:ext>
            </a:extLst>
          </p:cNvPr>
          <p:cNvSpPr txBox="1"/>
          <p:nvPr/>
        </p:nvSpPr>
        <p:spPr>
          <a:xfrm>
            <a:off x="234463" y="2072346"/>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1</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p:sp>
        <p:nvSpPr>
          <p:cNvPr id="125" name="文本框 124">
            <a:extLst>
              <a:ext uri="{FF2B5EF4-FFF2-40B4-BE49-F238E27FC236}">
                <a16:creationId xmlns:a16="http://schemas.microsoft.com/office/drawing/2014/main" id="{05FD0681-A536-4381-955B-65EBE0DC219E}"/>
              </a:ext>
            </a:extLst>
          </p:cNvPr>
          <p:cNvSpPr txBox="1"/>
          <p:nvPr/>
        </p:nvSpPr>
        <p:spPr>
          <a:xfrm>
            <a:off x="228121" y="4294486"/>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2</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26" name="表格 125">
                <a:extLst>
                  <a:ext uri="{FF2B5EF4-FFF2-40B4-BE49-F238E27FC236}">
                    <a16:creationId xmlns:a16="http://schemas.microsoft.com/office/drawing/2014/main" id="{F2B03CDC-16EC-47F4-AB85-FB6130D53D47}"/>
                  </a:ext>
                </a:extLst>
              </p:cNvPr>
              <p:cNvGraphicFramePr>
                <a:graphicFrameLocks noGrp="1"/>
              </p:cNvGraphicFramePr>
              <p:nvPr>
                <p:extLst>
                  <p:ext uri="{D42A27DB-BD31-4B8C-83A1-F6EECF244321}">
                    <p14:modId xmlns:p14="http://schemas.microsoft.com/office/powerpoint/2010/main" val="4154623367"/>
                  </p:ext>
                </p:extLst>
              </p:nvPr>
            </p:nvGraphicFramePr>
            <p:xfrm>
              <a:off x="6233066" y="2788097"/>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left"/>
                              </m:oMathParaPr>
                              <m:oMath xmlns:m="http://schemas.openxmlformats.org/officeDocument/2006/math">
                                <m:sSub>
                                  <m:sSubPr>
                                    <m:ctrlPr>
                                      <a:rPr lang="en-US" altLang="zh-MO" sz="1600" b="0" i="1" smtClean="0">
                                        <a:solidFill>
                                          <a:srgbClr val="000000"/>
                                        </a:solidFill>
                                        <a:latin typeface="Cambria Math" panose="02040503050406030204" pitchFamily="18" charset="0"/>
                                      </a:rPr>
                                    </m:ctrlPr>
                                  </m:sSubPr>
                                  <m:e>
                                    <m:r>
                                      <a:rPr lang="en-US" altLang="zh-MO" sz="1600" b="0" i="1" smtClean="0">
                                        <a:solidFill>
                                          <a:srgbClr val="000000"/>
                                        </a:solidFill>
                                        <a:latin typeface="Cambria Math" panose="02040503050406030204" pitchFamily="18" charset="0"/>
                                      </a:rPr>
                                      <m:t>𝑒</m:t>
                                    </m:r>
                                  </m:e>
                                  <m:sub>
                                    <m:r>
                                      <a:rPr lang="en-US" altLang="zh-MO" sz="1600" b="0" i="1" smtClean="0">
                                        <a:solidFill>
                                          <a:srgbClr val="000000"/>
                                        </a:solidFill>
                                        <a:latin typeface="Cambria Math" panose="02040503050406030204" pitchFamily="18" charset="0"/>
                                      </a:rPr>
                                      <m:t>6</m:t>
                                    </m:r>
                                  </m:sub>
                                </m:sSub>
                                <m:r>
                                  <a:rPr lang="en-US" altLang="zh-MO" sz="1600" b="0" i="1" smtClean="0">
                                    <a:solidFill>
                                      <a:srgbClr val="000000"/>
                                    </a:solidFill>
                                    <a:latin typeface="Cambria Math" panose="02040503050406030204" pitchFamily="18" charset="0"/>
                                  </a:rPr>
                                  <m:t>,</m:t>
                                </m:r>
                                <m:r>
                                  <a:rPr lang="en-US" altLang="zh-MO" sz="1600" b="0" i="1" smtClean="0">
                                    <a:solidFill>
                                      <a:srgbClr val="C00000"/>
                                    </a:solidFill>
                                    <a:latin typeface="Cambria Math" panose="02040503050406030204" pitchFamily="18" charset="0"/>
                                  </a:rPr>
                                  <m:t>44</m:t>
                                </m:r>
                              </m:oMath>
                            </m:oMathPara>
                          </a14:m>
                          <a:endParaRPr lang="zh-MO" altLang="en-US" sz="16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26" name="表格 125">
                <a:extLst>
                  <a:ext uri="{FF2B5EF4-FFF2-40B4-BE49-F238E27FC236}">
                    <a16:creationId xmlns:a16="http://schemas.microsoft.com/office/drawing/2014/main" id="{F2B03CDC-16EC-47F4-AB85-FB6130D53D47}"/>
                  </a:ext>
                </a:extLst>
              </p:cNvPr>
              <p:cNvGraphicFramePr>
                <a:graphicFrameLocks noGrp="1"/>
              </p:cNvGraphicFramePr>
              <p:nvPr>
                <p:extLst>
                  <p:ext uri="{D42A27DB-BD31-4B8C-83A1-F6EECF244321}">
                    <p14:modId xmlns:p14="http://schemas.microsoft.com/office/powerpoint/2010/main" val="4154623367"/>
                  </p:ext>
                </p:extLst>
              </p:nvPr>
            </p:nvGraphicFramePr>
            <p:xfrm>
              <a:off x="6233066" y="2788097"/>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8"/>
                          <a:stretch>
                            <a:fillRect l="-1667" t="-3571" r="-4167" b="-8929"/>
                          </a:stretch>
                        </a:blipFill>
                      </a:tcPr>
                    </a:tc>
                    <a:extLst>
                      <a:ext uri="{0D108BD9-81ED-4DB2-BD59-A6C34878D82A}">
                        <a16:rowId xmlns:a16="http://schemas.microsoft.com/office/drawing/2014/main" val="3081328510"/>
                      </a:ext>
                    </a:extLst>
                  </a:tr>
                </a:tbl>
              </a:graphicData>
            </a:graphic>
          </p:graphicFrame>
        </mc:Fallback>
      </mc:AlternateContent>
      <p:sp>
        <p:nvSpPr>
          <p:cNvPr id="127" name="矩形 126">
            <a:extLst>
              <a:ext uri="{FF2B5EF4-FFF2-40B4-BE49-F238E27FC236}">
                <a16:creationId xmlns:a16="http://schemas.microsoft.com/office/drawing/2014/main" id="{0C57498E-966E-43B3-BD66-36B1FB14F88E}"/>
              </a:ext>
            </a:extLst>
          </p:cNvPr>
          <p:cNvSpPr/>
          <p:nvPr/>
        </p:nvSpPr>
        <p:spPr>
          <a:xfrm>
            <a:off x="188660" y="3754843"/>
            <a:ext cx="11814680" cy="2320729"/>
          </a:xfrm>
          <a:prstGeom prst="rect">
            <a:avLst/>
          </a:prstGeom>
          <a:solidFill>
            <a:srgbClr val="70AD47">
              <a:lumMod val="40000"/>
              <a:lumOff val="60000"/>
            </a:srgbClr>
          </a:solidFill>
          <a:ln w="28575"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2: Using Snapshotting to monitor potential bursts </a:t>
            </a:r>
            <a:endParaRPr kumimoji="0" lang="zh-MO" altLang="en-US"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sp>
        <p:nvSpPr>
          <p:cNvPr id="128" name="矩形 127">
            <a:extLst>
              <a:ext uri="{FF2B5EF4-FFF2-40B4-BE49-F238E27FC236}">
                <a16:creationId xmlns:a16="http://schemas.microsoft.com/office/drawing/2014/main" id="{60C5C165-8CD6-4B72-BAFC-AD0FEDBDB85D}"/>
              </a:ext>
            </a:extLst>
          </p:cNvPr>
          <p:cNvSpPr/>
          <p:nvPr/>
        </p:nvSpPr>
        <p:spPr>
          <a:xfrm>
            <a:off x="188660" y="2050179"/>
            <a:ext cx="11814680" cy="1233352"/>
          </a:xfrm>
          <a:prstGeom prst="rect">
            <a:avLst/>
          </a:prstGeom>
          <a:solidFill>
            <a:srgbClr val="5B9BD5">
              <a:lumMod val="40000"/>
              <a:lumOff val="60000"/>
            </a:srgbClr>
          </a:solid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MO"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rPr>
              <a:t>Stage 1: Using Running Track to select potential bursts</a:t>
            </a:r>
            <a:endParaRPr kumimoji="0" lang="zh-MO" altLang="en-US" sz="3200" b="1" i="0" u="none" strike="noStrike" kern="0" cap="none" spc="0" normalizeH="0" baseline="0" noProof="0" dirty="0">
              <a:ln>
                <a:noFill/>
              </a:ln>
              <a:solidFill>
                <a:prstClr val="black"/>
              </a:solidFill>
              <a:effectLst/>
              <a:uLnTx/>
              <a:uFillTx/>
              <a:latin typeface="等线" panose="020F0502020204030204"/>
              <a:ea typeface="新細明體" panose="02020500000000000000" pitchFamily="18" charset="-120"/>
              <a:cs typeface="+mn-cs"/>
            </a:endParaRPr>
          </a:p>
        </p:txBody>
      </p:sp>
      <p:sp>
        <p:nvSpPr>
          <p:cNvPr id="129" name="矩形 128">
            <a:extLst>
              <a:ext uri="{FF2B5EF4-FFF2-40B4-BE49-F238E27FC236}">
                <a16:creationId xmlns:a16="http://schemas.microsoft.com/office/drawing/2014/main" id="{144DFA32-F45D-415B-8E2A-6F4FB06BB2ED}"/>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8785659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
                                        <p:tgtEl>
                                          <p:spTgt spid="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200"/>
                                        <p:tgtEl>
                                          <p:spTgt spid="115"/>
                                        </p:tgtEl>
                                      </p:cBhvr>
                                    </p:animEffect>
                                  </p:childTnLst>
                                </p:cTn>
                              </p:par>
                              <p:par>
                                <p:cTn id="24" presetID="10" presetClass="entr" presetSubtype="0" fill="hold"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2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2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
                                        <p:tgtEl>
                                          <p:spTgt spid="53"/>
                                        </p:tgtEl>
                                      </p:cBhvr>
                                    </p:animEffect>
                                  </p:childTnLst>
                                </p:cTn>
                              </p:par>
                              <p:par>
                                <p:cTn id="35" presetID="10"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20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200"/>
                                        <p:tgtEl>
                                          <p:spTgt spid="1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200"/>
                                        <p:tgtEl>
                                          <p:spTgt spid="1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200"/>
                                        <p:tgtEl>
                                          <p:spTgt spid="1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200"/>
                                        <p:tgtEl>
                                          <p:spTgt spid="113"/>
                                        </p:tgtEl>
                                      </p:cBhvr>
                                    </p:animEffect>
                                  </p:childTnLst>
                                </p:cTn>
                              </p:par>
                              <p:par>
                                <p:cTn id="54" presetID="10" presetClass="entr" presetSubtype="0" fill="hold"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200"/>
                                        <p:tgtEl>
                                          <p:spTgt spid="1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fade">
                                      <p:cBhvr>
                                        <p:cTn id="61" dur="200"/>
                                        <p:tgtEl>
                                          <p:spTgt spid="1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2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200"/>
                                        <p:tgtEl>
                                          <p:spTgt spid="1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200"/>
                                        <p:tgtEl>
                                          <p:spTgt spid="120"/>
                                        </p:tgtEl>
                                      </p:cBhvr>
                                    </p:animEffect>
                                  </p:childTnLst>
                                </p:cTn>
                              </p:par>
                              <p:par>
                                <p:cTn id="73" presetID="10"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200"/>
                                        <p:tgtEl>
                                          <p:spTgt spid="1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200"/>
                                        <p:tgtEl>
                                          <p:spTgt spid="5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200"/>
                                        <p:tgtEl>
                                          <p:spTgt spid="5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200"/>
                                        <p:tgtEl>
                                          <p:spTgt spid="6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200"/>
                                        <p:tgtEl>
                                          <p:spTgt spid="62"/>
                                        </p:tgtEl>
                                      </p:cBhvr>
                                    </p:animEffect>
                                  </p:childTnLst>
                                </p:cTn>
                              </p:par>
                              <p:par>
                                <p:cTn id="92" presetID="10"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2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2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200"/>
                                        <p:tgtEl>
                                          <p:spTgt spid="6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fade">
                                      <p:cBhvr>
                                        <p:cTn id="105" dur="200"/>
                                        <p:tgtEl>
                                          <p:spTgt spid="123"/>
                                        </p:tgtEl>
                                      </p:cBhvr>
                                    </p:animEffect>
                                  </p:childTnLst>
                                </p:cTn>
                              </p:par>
                              <p:par>
                                <p:cTn id="106" presetID="10" presetClass="entr" presetSubtype="0" fill="hold"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fade">
                                      <p:cBhvr>
                                        <p:cTn id="108" dur="200"/>
                                        <p:tgtEl>
                                          <p:spTgt spid="10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200"/>
                                        <p:tgtEl>
                                          <p:spTgt spid="6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200"/>
                                        <p:tgtEl>
                                          <p:spTgt spid="5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27"/>
                                        </p:tgtEl>
                                      </p:cBhvr>
                                    </p:animEffect>
                                    <p:set>
                                      <p:cBhvr>
                                        <p:cTn id="121" dur="1" fill="hold">
                                          <p:stCondLst>
                                            <p:cond delay="499"/>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p:bldP spid="54" grpId="0" animBg="1"/>
      <p:bldP spid="55" grpId="0"/>
      <p:bldP spid="57" grpId="0" animBg="1"/>
      <p:bldP spid="59" grpId="0" animBg="1"/>
      <p:bldP spid="61" grpId="0" animBg="1"/>
      <p:bldP spid="62" grpId="0"/>
      <p:bldP spid="64" grpId="0"/>
      <p:bldP spid="112" grpId="0" animBg="1"/>
      <p:bldP spid="113" grpId="0"/>
      <p:bldP spid="115" grpId="0" animBg="1"/>
      <p:bldP spid="117" grpId="0" animBg="1"/>
      <p:bldP spid="119" grpId="0" animBg="1"/>
      <p:bldP spid="120" grpId="0"/>
      <p:bldP spid="122" grpId="0" animBg="1"/>
      <p:bldP spid="123" grpId="0" animBg="1"/>
      <p:bldP spid="127" grpId="0" animBg="1"/>
      <p:bldP spid="1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灯片编号占位符 5">
            <a:extLst>
              <a:ext uri="{FF2B5EF4-FFF2-40B4-BE49-F238E27FC236}">
                <a16:creationId xmlns:a16="http://schemas.microsoft.com/office/drawing/2014/main" id="{29608692-D094-4124-97CE-9CC4191373C8}"/>
              </a:ext>
            </a:extLst>
          </p:cNvPr>
          <p:cNvSpPr txBox="1">
            <a:spLocks/>
          </p:cNvSpPr>
          <p:nvPr/>
        </p:nvSpPr>
        <p:spPr>
          <a:xfrm>
            <a:off x="8472628" y="4646547"/>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99DD2-3293-0048-9092-79BE9AEA5DFC}" type="slidenum">
              <a:rPr kumimoji="1" lang="zh-CN" altLang="en-US" smtClean="0">
                <a:solidFill>
                  <a:prstClr val="white"/>
                </a:solidFill>
                <a:ea typeface="等线" panose="02010600030101010101" pitchFamily="2" charset="-122"/>
              </a:rPr>
              <a:pPr/>
              <a:t>16</a:t>
            </a:fld>
            <a:endParaRPr kumimoji="1" lang="zh-CN" altLang="en-US" dirty="0">
              <a:solidFill>
                <a:prstClr val="white"/>
              </a:solidFill>
              <a:ea typeface="等线" panose="02010600030101010101" pitchFamily="2" charset="-122"/>
            </a:endParaRPr>
          </a:p>
        </p:txBody>
      </p:sp>
      <p:sp>
        <p:nvSpPr>
          <p:cNvPr id="73" name="矩形 72">
            <a:extLst>
              <a:ext uri="{FF2B5EF4-FFF2-40B4-BE49-F238E27FC236}">
                <a16:creationId xmlns:a16="http://schemas.microsoft.com/office/drawing/2014/main" id="{37B4D436-C4C4-4B6E-84CB-666E38561F2B}"/>
              </a:ext>
            </a:extLst>
          </p:cNvPr>
          <p:cNvSpPr/>
          <p:nvPr/>
        </p:nvSpPr>
        <p:spPr>
          <a:xfrm>
            <a:off x="188660" y="3470096"/>
            <a:ext cx="11814680" cy="2594646"/>
          </a:xfrm>
          <a:prstGeom prst="rect">
            <a:avLst/>
          </a:prstGeom>
          <a:solidFill>
            <a:srgbClr val="70AD47">
              <a:lumMod val="20000"/>
              <a:lumOff val="80000"/>
              <a:alpha val="30000"/>
            </a:srgbClr>
          </a:solidFill>
          <a:ln w="2540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4" name="矩形 73">
            <a:extLst>
              <a:ext uri="{FF2B5EF4-FFF2-40B4-BE49-F238E27FC236}">
                <a16:creationId xmlns:a16="http://schemas.microsoft.com/office/drawing/2014/main" id="{9439410A-96D2-4DB4-93A2-4BAB60084DDC}"/>
              </a:ext>
            </a:extLst>
          </p:cNvPr>
          <p:cNvSpPr/>
          <p:nvPr/>
        </p:nvSpPr>
        <p:spPr>
          <a:xfrm>
            <a:off x="188660" y="1070268"/>
            <a:ext cx="11814680" cy="2216809"/>
          </a:xfrm>
          <a:prstGeom prst="rect">
            <a:avLst/>
          </a:prstGeom>
          <a:solidFill>
            <a:srgbClr val="5B9BD5">
              <a:lumMod val="20000"/>
              <a:lumOff val="80000"/>
              <a:alpha val="30000"/>
            </a:srgbClr>
          </a:solidFill>
          <a:ln w="25400" cap="flat" cmpd="sng" algn="ctr">
            <a:solidFill>
              <a:srgbClr val="5B9BD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椭圆 74">
            <a:extLst>
              <a:ext uri="{FF2B5EF4-FFF2-40B4-BE49-F238E27FC236}">
                <a16:creationId xmlns:a16="http://schemas.microsoft.com/office/drawing/2014/main" id="{4C8D1A8D-CC63-43E0-ABDF-6965A6723C7E}"/>
              </a:ext>
            </a:extLst>
          </p:cNvPr>
          <p:cNvSpPr/>
          <p:nvPr/>
        </p:nvSpPr>
        <p:spPr>
          <a:xfrm>
            <a:off x="9359762" y="5461520"/>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77" name="椭圆 76">
            <a:extLst>
              <a:ext uri="{FF2B5EF4-FFF2-40B4-BE49-F238E27FC236}">
                <a16:creationId xmlns:a16="http://schemas.microsoft.com/office/drawing/2014/main" id="{DC6C4A1F-8FB1-4163-AE9E-106972E3CC20}"/>
              </a:ext>
            </a:extLst>
          </p:cNvPr>
          <p:cNvSpPr/>
          <p:nvPr/>
        </p:nvSpPr>
        <p:spPr>
          <a:xfrm>
            <a:off x="2950238" y="1258413"/>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18FBCC6E-07F5-415B-A2DE-DBACB8E08864}"/>
                  </a:ext>
                </a:extLst>
              </p:cNvPr>
              <p:cNvSpPr txBox="1"/>
              <p:nvPr/>
            </p:nvSpPr>
            <p:spPr>
              <a:xfrm>
                <a:off x="2913877" y="1249214"/>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2</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8" name="文本框 77">
                <a:extLst>
                  <a:ext uri="{FF2B5EF4-FFF2-40B4-BE49-F238E27FC236}">
                    <a16:creationId xmlns:a16="http://schemas.microsoft.com/office/drawing/2014/main" id="{18FBCC6E-07F5-415B-A2DE-DBACB8E08864}"/>
                  </a:ext>
                </a:extLst>
              </p:cNvPr>
              <p:cNvSpPr txBox="1">
                <a:spLocks noRot="1" noChangeAspect="1" noMove="1" noResize="1" noEditPoints="1" noAdjustHandles="1" noChangeArrowheads="1" noChangeShapeType="1" noTextEdit="1"/>
              </p:cNvSpPr>
              <p:nvPr/>
            </p:nvSpPr>
            <p:spPr>
              <a:xfrm>
                <a:off x="2913877" y="1249214"/>
                <a:ext cx="467513" cy="369332"/>
              </a:xfrm>
              <a:prstGeom prst="rect">
                <a:avLst/>
              </a:prstGeom>
              <a:blipFill>
                <a:blip r:embed="rId3"/>
                <a:stretch>
                  <a:fillRect/>
                </a:stretch>
              </a:blipFill>
            </p:spPr>
            <p:txBody>
              <a:bodyPr/>
              <a:lstStyle/>
              <a:p>
                <a:r>
                  <a:rPr lang="zh-MO" altLang="en-US">
                    <a:noFill/>
                  </a:rPr>
                  <a:t> </a:t>
                </a:r>
              </a:p>
            </p:txBody>
          </p:sp>
        </mc:Fallback>
      </mc:AlternateContent>
      <p:sp>
        <p:nvSpPr>
          <p:cNvPr id="79" name="椭圆 78">
            <a:extLst>
              <a:ext uri="{FF2B5EF4-FFF2-40B4-BE49-F238E27FC236}">
                <a16:creationId xmlns:a16="http://schemas.microsoft.com/office/drawing/2014/main" id="{4566AA15-3BB5-40E2-AA28-1D66E4D4EDC8}"/>
              </a:ext>
            </a:extLst>
          </p:cNvPr>
          <p:cNvSpPr/>
          <p:nvPr/>
        </p:nvSpPr>
        <p:spPr>
          <a:xfrm>
            <a:off x="10965790" y="1261927"/>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CDD5F4FE-AD38-45D2-AC0E-2D2F40B45514}"/>
                  </a:ext>
                </a:extLst>
              </p:cNvPr>
              <p:cNvSpPr txBox="1"/>
              <p:nvPr/>
            </p:nvSpPr>
            <p:spPr>
              <a:xfrm>
                <a:off x="10939524" y="1248699"/>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1</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0" name="文本框 79">
                <a:extLst>
                  <a:ext uri="{FF2B5EF4-FFF2-40B4-BE49-F238E27FC236}">
                    <a16:creationId xmlns:a16="http://schemas.microsoft.com/office/drawing/2014/main" id="{CDD5F4FE-AD38-45D2-AC0E-2D2F40B45514}"/>
                  </a:ext>
                </a:extLst>
              </p:cNvPr>
              <p:cNvSpPr txBox="1">
                <a:spLocks noRot="1" noChangeAspect="1" noMove="1" noResize="1" noEditPoints="1" noAdjustHandles="1" noChangeArrowheads="1" noChangeShapeType="1" noTextEdit="1"/>
              </p:cNvSpPr>
              <p:nvPr/>
            </p:nvSpPr>
            <p:spPr>
              <a:xfrm>
                <a:off x="10939524" y="1248699"/>
                <a:ext cx="467513" cy="369332"/>
              </a:xfrm>
              <a:prstGeom prst="rect">
                <a:avLst/>
              </a:prstGeom>
              <a:blipFill>
                <a:blip r:embed="rId4"/>
                <a:stretch>
                  <a:fillRect b="-1667"/>
                </a:stretch>
              </a:blipFill>
            </p:spPr>
            <p:txBody>
              <a:bodyPr/>
              <a:lstStyle/>
              <a:p>
                <a:r>
                  <a:rPr lang="zh-MO" altLang="en-US">
                    <a:noFill/>
                  </a:rPr>
                  <a:t> </a:t>
                </a:r>
              </a:p>
            </p:txBody>
          </p:sp>
        </mc:Fallback>
      </mc:AlternateContent>
      <p:cxnSp>
        <p:nvCxnSpPr>
          <p:cNvPr id="81" name="直接箭头连接符 80">
            <a:extLst>
              <a:ext uri="{FF2B5EF4-FFF2-40B4-BE49-F238E27FC236}">
                <a16:creationId xmlns:a16="http://schemas.microsoft.com/office/drawing/2014/main" id="{8A0C7809-F419-42DF-827F-32AA06D6E9CB}"/>
              </a:ext>
            </a:extLst>
          </p:cNvPr>
          <p:cNvCxnSpPr>
            <a:cxnSpLocks/>
          </p:cNvCxnSpPr>
          <p:nvPr/>
        </p:nvCxnSpPr>
        <p:spPr>
          <a:xfrm>
            <a:off x="11238144" y="1656719"/>
            <a:ext cx="194763" cy="396125"/>
          </a:xfrm>
          <a:prstGeom prst="straightConnector1">
            <a:avLst/>
          </a:prstGeom>
          <a:noFill/>
          <a:ln w="28575" cap="flat" cmpd="sng" algn="ctr">
            <a:solidFill>
              <a:sysClr val="windowText" lastClr="000000"/>
            </a:solidFill>
            <a:prstDash val="solid"/>
            <a:miter lim="800000"/>
            <a:tailEnd type="triangle"/>
          </a:ln>
          <a:effectLst/>
        </p:spPr>
      </p:cxnSp>
      <p:sp>
        <p:nvSpPr>
          <p:cNvPr id="82" name="箭头: 下 81">
            <a:extLst>
              <a:ext uri="{FF2B5EF4-FFF2-40B4-BE49-F238E27FC236}">
                <a16:creationId xmlns:a16="http://schemas.microsoft.com/office/drawing/2014/main" id="{1674E61A-48CE-4C82-8F9E-1FB1D6A48216}"/>
              </a:ext>
            </a:extLst>
          </p:cNvPr>
          <p:cNvSpPr/>
          <p:nvPr/>
        </p:nvSpPr>
        <p:spPr>
          <a:xfrm>
            <a:off x="4907434" y="2471423"/>
            <a:ext cx="115200" cy="230258"/>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3" name="表格 82">
                <a:extLst>
                  <a:ext uri="{FF2B5EF4-FFF2-40B4-BE49-F238E27FC236}">
                    <a16:creationId xmlns:a16="http://schemas.microsoft.com/office/drawing/2014/main" id="{A1A05087-614B-47F0-B508-DBB21F8A1CB1}"/>
                  </a:ext>
                </a:extLst>
              </p:cNvPr>
              <p:cNvGraphicFramePr>
                <a:graphicFrameLocks noGrp="1"/>
              </p:cNvGraphicFramePr>
              <p:nvPr>
                <p:extLst>
                  <p:ext uri="{D42A27DB-BD31-4B8C-83A1-F6EECF244321}">
                    <p14:modId xmlns:p14="http://schemas.microsoft.com/office/powerpoint/2010/main" val="2063015399"/>
                  </p:ext>
                </p:extLst>
              </p:nvPr>
            </p:nvGraphicFramePr>
            <p:xfrm>
              <a:off x="4621923" y="2755943"/>
              <a:ext cx="725265" cy="33528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18521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left"/>
                              </m:oMathParaPr>
                              <m:oMath xmlns:m="http://schemas.openxmlformats.org/officeDocument/2006/math">
                                <m:r>
                                  <a:rPr lang="en-US" altLang="zh-MO" sz="1600" b="0" i="1" smtClean="0">
                                    <a:solidFill>
                                      <a:srgbClr val="C00000"/>
                                    </a:solidFill>
                                    <a:latin typeface="Cambria Math" panose="02040503050406030204" pitchFamily="18" charset="0"/>
                                  </a:rPr>
                                  <m:t>𝑒𝑚𝑝𝑡𝑦</m:t>
                                </m:r>
                              </m:oMath>
                            </m:oMathPara>
                          </a14:m>
                          <a:endParaRPr lang="zh-MO" altLang="en-US" sz="16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83" name="表格 82">
                <a:extLst>
                  <a:ext uri="{FF2B5EF4-FFF2-40B4-BE49-F238E27FC236}">
                    <a16:creationId xmlns:a16="http://schemas.microsoft.com/office/drawing/2014/main" id="{A1A05087-614B-47F0-B508-DBB21F8A1CB1}"/>
                  </a:ext>
                </a:extLst>
              </p:cNvPr>
              <p:cNvGraphicFramePr>
                <a:graphicFrameLocks noGrp="1"/>
              </p:cNvGraphicFramePr>
              <p:nvPr>
                <p:extLst>
                  <p:ext uri="{D42A27DB-BD31-4B8C-83A1-F6EECF244321}">
                    <p14:modId xmlns:p14="http://schemas.microsoft.com/office/powerpoint/2010/main" val="2063015399"/>
                  </p:ext>
                </p:extLst>
              </p:nvPr>
            </p:nvGraphicFramePr>
            <p:xfrm>
              <a:off x="4621923" y="2755943"/>
              <a:ext cx="725265" cy="33528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528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5"/>
                          <a:stretch>
                            <a:fillRect l="-2500" t="-5357" r="-3333" b="-7143"/>
                          </a:stretch>
                        </a:blipFill>
                      </a:tcPr>
                    </a:tc>
                    <a:extLst>
                      <a:ext uri="{0D108BD9-81ED-4DB2-BD59-A6C34878D82A}">
                        <a16:rowId xmlns:a16="http://schemas.microsoft.com/office/drawing/2014/main" val="3081328510"/>
                      </a:ext>
                    </a:extLst>
                  </a:tr>
                </a:tbl>
              </a:graphicData>
            </a:graphic>
          </p:graphicFrame>
        </mc:Fallback>
      </mc:AlternateContent>
      <p:sp>
        <p:nvSpPr>
          <p:cNvPr id="84" name="箭头: 下 83">
            <a:extLst>
              <a:ext uri="{FF2B5EF4-FFF2-40B4-BE49-F238E27FC236}">
                <a16:creationId xmlns:a16="http://schemas.microsoft.com/office/drawing/2014/main" id="{4A61A0AE-DF64-456E-BECF-B703085BF8F3}"/>
              </a:ext>
            </a:extLst>
          </p:cNvPr>
          <p:cNvSpPr/>
          <p:nvPr/>
        </p:nvSpPr>
        <p:spPr>
          <a:xfrm>
            <a:off x="8959709" y="2471423"/>
            <a:ext cx="112903" cy="23763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5" name="表格 84">
                <a:extLst>
                  <a:ext uri="{FF2B5EF4-FFF2-40B4-BE49-F238E27FC236}">
                    <a16:creationId xmlns:a16="http://schemas.microsoft.com/office/drawing/2014/main" id="{21BC762A-5AAC-4E71-8430-577E1631A659}"/>
                  </a:ext>
                </a:extLst>
              </p:cNvPr>
              <p:cNvGraphicFramePr>
                <a:graphicFrameLocks noGrp="1"/>
              </p:cNvGraphicFramePr>
              <p:nvPr>
                <p:extLst>
                  <p:ext uri="{D42A27DB-BD31-4B8C-83A1-F6EECF244321}">
                    <p14:modId xmlns:p14="http://schemas.microsoft.com/office/powerpoint/2010/main" val="2778573471"/>
                  </p:ext>
                </p:extLst>
              </p:nvPr>
            </p:nvGraphicFramePr>
            <p:xfrm>
              <a:off x="8677945" y="2748077"/>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left"/>
                              </m:oMathParaPr>
                              <m:oMath xmlns:m="http://schemas.openxmlformats.org/officeDocument/2006/math">
                                <m:r>
                                  <a:rPr lang="en-US" altLang="zh-MO" sz="1600" b="0" i="1" smtClean="0">
                                    <a:solidFill>
                                      <a:srgbClr val="C00000"/>
                                    </a:solidFill>
                                    <a:latin typeface="Cambria Math" panose="02040503050406030204" pitchFamily="18" charset="0"/>
                                  </a:rPr>
                                  <m:t>𝑒𝑚𝑝𝑡𝑦</m:t>
                                </m:r>
                              </m:oMath>
                            </m:oMathPara>
                          </a14:m>
                          <a:endParaRPr lang="zh-MO" altLang="en-US" sz="16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85" name="表格 84">
                <a:extLst>
                  <a:ext uri="{FF2B5EF4-FFF2-40B4-BE49-F238E27FC236}">
                    <a16:creationId xmlns:a16="http://schemas.microsoft.com/office/drawing/2014/main" id="{21BC762A-5AAC-4E71-8430-577E1631A659}"/>
                  </a:ext>
                </a:extLst>
              </p:cNvPr>
              <p:cNvGraphicFramePr>
                <a:graphicFrameLocks noGrp="1"/>
              </p:cNvGraphicFramePr>
              <p:nvPr>
                <p:extLst>
                  <p:ext uri="{D42A27DB-BD31-4B8C-83A1-F6EECF244321}">
                    <p14:modId xmlns:p14="http://schemas.microsoft.com/office/powerpoint/2010/main" val="2778573471"/>
                  </p:ext>
                </p:extLst>
              </p:nvPr>
            </p:nvGraphicFramePr>
            <p:xfrm>
              <a:off x="8677945" y="2748077"/>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6"/>
                          <a:stretch>
                            <a:fillRect l="-1667" t="-3509" r="-4167" b="-7018"/>
                          </a:stretch>
                        </a:blipFill>
                      </a:tcPr>
                    </a:tc>
                    <a:extLst>
                      <a:ext uri="{0D108BD9-81ED-4DB2-BD59-A6C34878D82A}">
                        <a16:rowId xmlns:a16="http://schemas.microsoft.com/office/drawing/2014/main" val="3081328510"/>
                      </a:ext>
                    </a:extLst>
                  </a:tr>
                </a:tbl>
              </a:graphicData>
            </a:graphic>
          </p:graphicFrame>
        </mc:Fallback>
      </mc:AlternateContent>
      <p:sp>
        <p:nvSpPr>
          <p:cNvPr id="86" name="椭圆 85">
            <a:extLst>
              <a:ext uri="{FF2B5EF4-FFF2-40B4-BE49-F238E27FC236}">
                <a16:creationId xmlns:a16="http://schemas.microsoft.com/office/drawing/2014/main" id="{4C85226E-DF00-4297-9CF8-2FEB32B139D2}"/>
              </a:ext>
            </a:extLst>
          </p:cNvPr>
          <p:cNvSpPr/>
          <p:nvPr/>
        </p:nvSpPr>
        <p:spPr>
          <a:xfrm>
            <a:off x="8686328" y="1269545"/>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7FB837C4-9C4D-49D8-AF9D-DA6ABBDE3CED}"/>
                  </a:ext>
                </a:extLst>
              </p:cNvPr>
              <p:cNvSpPr txBox="1"/>
              <p:nvPr/>
            </p:nvSpPr>
            <p:spPr>
              <a:xfrm>
                <a:off x="8653211" y="1263981"/>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4</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7" name="文本框 86">
                <a:extLst>
                  <a:ext uri="{FF2B5EF4-FFF2-40B4-BE49-F238E27FC236}">
                    <a16:creationId xmlns:a16="http://schemas.microsoft.com/office/drawing/2014/main" id="{7FB837C4-9C4D-49D8-AF9D-DA6ABBDE3CED}"/>
                  </a:ext>
                </a:extLst>
              </p:cNvPr>
              <p:cNvSpPr txBox="1">
                <a:spLocks noRot="1" noChangeAspect="1" noMove="1" noResize="1" noEditPoints="1" noAdjustHandles="1" noChangeArrowheads="1" noChangeShapeType="1" noTextEdit="1"/>
              </p:cNvSpPr>
              <p:nvPr/>
            </p:nvSpPr>
            <p:spPr>
              <a:xfrm>
                <a:off x="8653211" y="1263981"/>
                <a:ext cx="467513" cy="369332"/>
              </a:xfrm>
              <a:prstGeom prst="rect">
                <a:avLst/>
              </a:prstGeom>
              <a:blipFill>
                <a:blip r:embed="rId7"/>
                <a:stretch>
                  <a:fillRect/>
                </a:stretch>
              </a:blipFill>
            </p:spPr>
            <p:txBody>
              <a:bodyPr/>
              <a:lstStyle/>
              <a:p>
                <a:r>
                  <a:rPr lang="zh-MO" altLang="en-US">
                    <a:noFill/>
                  </a:rPr>
                  <a:t> </a:t>
                </a:r>
              </a:p>
            </p:txBody>
          </p:sp>
        </mc:Fallback>
      </mc:AlternateContent>
      <p:cxnSp>
        <p:nvCxnSpPr>
          <p:cNvPr id="88" name="直接箭头连接符 87">
            <a:extLst>
              <a:ext uri="{FF2B5EF4-FFF2-40B4-BE49-F238E27FC236}">
                <a16:creationId xmlns:a16="http://schemas.microsoft.com/office/drawing/2014/main" id="{6530BB08-74D6-4DD0-ADFE-933F7FF3BEC6}"/>
              </a:ext>
            </a:extLst>
          </p:cNvPr>
          <p:cNvCxnSpPr>
            <a:cxnSpLocks/>
            <a:stCxn id="86" idx="4"/>
          </p:cNvCxnSpPr>
          <p:nvPr/>
        </p:nvCxnSpPr>
        <p:spPr>
          <a:xfrm>
            <a:off x="8883724" y="1664337"/>
            <a:ext cx="138800" cy="385295"/>
          </a:xfrm>
          <a:prstGeom prst="straightConnector1">
            <a:avLst/>
          </a:prstGeom>
          <a:noFill/>
          <a:ln w="28575"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graphicFrame>
            <p:nvGraphicFramePr>
              <p:cNvPr id="89" name="表格 4">
                <a:extLst>
                  <a:ext uri="{FF2B5EF4-FFF2-40B4-BE49-F238E27FC236}">
                    <a16:creationId xmlns:a16="http://schemas.microsoft.com/office/drawing/2014/main" id="{5538484E-CF3F-40AE-802D-E6DB643EB13F}"/>
                  </a:ext>
                </a:extLst>
              </p:cNvPr>
              <p:cNvGraphicFramePr>
                <a:graphicFrameLocks noGrp="1"/>
              </p:cNvGraphicFramePr>
              <p:nvPr>
                <p:extLst>
                  <p:ext uri="{D42A27DB-BD31-4B8C-83A1-F6EECF244321}">
                    <p14:modId xmlns:p14="http://schemas.microsoft.com/office/powerpoint/2010/main" val="2483648480"/>
                  </p:ext>
                </p:extLst>
              </p:nvPr>
            </p:nvGraphicFramePr>
            <p:xfrm>
              <a:off x="5987049" y="3745718"/>
              <a:ext cx="1936787" cy="1465244"/>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9</m:t>
                                    </m:r>
                                  </m:sub>
                                </m:sSub>
                                <m:r>
                                  <a:rPr lang="en-US" altLang="zh-MO" sz="1800" b="0" i="1" smtClean="0">
                                    <a:solidFill>
                                      <a:srgbClr val="000000"/>
                                    </a:solidFill>
                                    <a:latin typeface="Cambria Math" panose="02040503050406030204" pitchFamily="18" charset="0"/>
                                  </a:rPr>
                                  <m:t>,5, 15, 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10</m:t>
                                    </m:r>
                                  </m:sub>
                                </m:sSub>
                                <m:r>
                                  <a:rPr lang="en-US" altLang="zh-MO" sz="1800" b="0" i="1" smtClean="0">
                                    <a:solidFill>
                                      <a:srgbClr val="000000"/>
                                    </a:solidFill>
                                    <a:latin typeface="Cambria Math" panose="02040503050406030204" pitchFamily="18" charset="0"/>
                                  </a:rPr>
                                  <m:t>,125, 90, 4)</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11</m:t>
                                    </m:r>
                                  </m:sub>
                                </m:sSub>
                                <m:r>
                                  <a:rPr lang="en-US" altLang="zh-MO" sz="1800" b="0" i="1" smtClean="0">
                                    <a:solidFill>
                                      <a:srgbClr val="000000"/>
                                    </a:solidFill>
                                    <a:latin typeface="Cambria Math" panose="02040503050406030204" pitchFamily="18" charset="0"/>
                                  </a:rPr>
                                  <m:t>,150, 350, 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12</m:t>
                                    </m:r>
                                  </m:sub>
                                </m:sSub>
                                <m:r>
                                  <a:rPr lang="en-US" altLang="zh-MO" sz="1800" b="0" i="1" smtClean="0">
                                    <a:solidFill>
                                      <a:srgbClr val="000000"/>
                                    </a:solidFill>
                                    <a:latin typeface="Cambria Math" panose="02040503050406030204" pitchFamily="18" charset="0"/>
                                  </a:rPr>
                                  <m:t>,400, 120, 3)</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89" name="表格 4">
                <a:extLst>
                  <a:ext uri="{FF2B5EF4-FFF2-40B4-BE49-F238E27FC236}">
                    <a16:creationId xmlns:a16="http://schemas.microsoft.com/office/drawing/2014/main" id="{5538484E-CF3F-40AE-802D-E6DB643EB13F}"/>
                  </a:ext>
                </a:extLst>
              </p:cNvPr>
              <p:cNvGraphicFramePr>
                <a:graphicFrameLocks noGrp="1"/>
              </p:cNvGraphicFramePr>
              <p:nvPr>
                <p:extLst>
                  <p:ext uri="{D42A27DB-BD31-4B8C-83A1-F6EECF244321}">
                    <p14:modId xmlns:p14="http://schemas.microsoft.com/office/powerpoint/2010/main" val="2483648480"/>
                  </p:ext>
                </p:extLst>
              </p:nvPr>
            </p:nvGraphicFramePr>
            <p:xfrm>
              <a:off x="5987049" y="3745718"/>
              <a:ext cx="1936787" cy="1465244"/>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8"/>
                          <a:stretch>
                            <a:fillRect l="-943" t="-3333" r="-1572" b="-315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8"/>
                          <a:stretch>
                            <a:fillRect l="-943" t="-101639" r="-1572" b="-209836"/>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8"/>
                          <a:stretch>
                            <a:fillRect l="-943" t="-205000" r="-1572" b="-113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8"/>
                          <a:stretch>
                            <a:fillRect l="-943" t="-305000" r="-1572" b="-13333"/>
                          </a:stretch>
                        </a:blipFill>
                      </a:tcPr>
                    </a:tc>
                    <a:extLst>
                      <a:ext uri="{0D108BD9-81ED-4DB2-BD59-A6C34878D82A}">
                        <a16:rowId xmlns:a16="http://schemas.microsoft.com/office/drawing/2014/main" val="316275746"/>
                      </a:ext>
                    </a:extLst>
                  </a:tr>
                </a:tbl>
              </a:graphicData>
            </a:graphic>
          </p:graphicFrame>
        </mc:Fallback>
      </mc:AlternateContent>
      <p:sp>
        <p:nvSpPr>
          <p:cNvPr id="90" name="箭头: 下 89">
            <a:extLst>
              <a:ext uri="{FF2B5EF4-FFF2-40B4-BE49-F238E27FC236}">
                <a16:creationId xmlns:a16="http://schemas.microsoft.com/office/drawing/2014/main" id="{DE3E6F85-6B96-43D8-A668-E7CAA7478BFE}"/>
              </a:ext>
            </a:extLst>
          </p:cNvPr>
          <p:cNvSpPr/>
          <p:nvPr/>
        </p:nvSpPr>
        <p:spPr>
          <a:xfrm rot="16200000">
            <a:off x="8864117" y="3053733"/>
            <a:ext cx="125777" cy="186820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91" name="表格 4">
                <a:extLst>
                  <a:ext uri="{FF2B5EF4-FFF2-40B4-BE49-F238E27FC236}">
                    <a16:creationId xmlns:a16="http://schemas.microsoft.com/office/drawing/2014/main" id="{4A1C891D-D3DA-401F-98F4-50291DDE8915}"/>
                  </a:ext>
                </a:extLst>
              </p:cNvPr>
              <p:cNvGraphicFramePr>
                <a:graphicFrameLocks noGrp="1"/>
              </p:cNvGraphicFramePr>
              <p:nvPr>
                <p:extLst>
                  <p:ext uri="{D42A27DB-BD31-4B8C-83A1-F6EECF244321}">
                    <p14:modId xmlns:p14="http://schemas.microsoft.com/office/powerpoint/2010/main" val="1627735447"/>
                  </p:ext>
                </p:extLst>
              </p:nvPr>
            </p:nvGraphicFramePr>
            <p:xfrm>
              <a:off x="9924906" y="4831540"/>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12</m:t>
                                    </m:r>
                                  </m:sub>
                                </m:sSub>
                                <m:r>
                                  <a:rPr lang="en-US" altLang="zh-MO" sz="1800" b="0" i="1" smtClean="0">
                                    <a:solidFill>
                                      <a:srgbClr val="000000"/>
                                    </a:solidFill>
                                    <a:latin typeface="Cambria Math" panose="02040503050406030204" pitchFamily="18" charset="0"/>
                                  </a:rPr>
                                  <m:t>,400, 120, </m:t>
                                </m:r>
                                <m:r>
                                  <a:rPr lang="en-US" altLang="zh-MO" sz="1800" b="0" i="1" smtClean="0">
                                    <a:solidFill>
                                      <a:srgbClr val="C00000"/>
                                    </a:solidFill>
                                    <a:latin typeface="Cambria Math" panose="02040503050406030204" pitchFamily="18" charset="0"/>
                                  </a:rPr>
                                  <m:t>0</m:t>
                                </m:r>
                                <m:r>
                                  <a:rPr lang="en-US" altLang="zh-MO" sz="1800" b="0" i="1" smtClean="0">
                                    <a:solidFill>
                                      <a:srgbClr val="000000"/>
                                    </a:solidFill>
                                    <a:latin typeface="Cambria Math" panose="02040503050406030204" pitchFamily="18" charset="0"/>
                                  </a:rPr>
                                  <m:t>)</m:t>
                                </m:r>
                              </m:oMath>
                            </m:oMathPara>
                          </a14:m>
                          <a:endParaRPr lang="zh-MO" altLang="en-US" sz="1800" b="0" dirty="0">
                            <a:solidFill>
                              <a:schemeClr val="tx1"/>
                            </a:solidFill>
                          </a:endParaRPr>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91" name="表格 4">
                <a:extLst>
                  <a:ext uri="{FF2B5EF4-FFF2-40B4-BE49-F238E27FC236}">
                    <a16:creationId xmlns:a16="http://schemas.microsoft.com/office/drawing/2014/main" id="{4A1C891D-D3DA-401F-98F4-50291DDE8915}"/>
                  </a:ext>
                </a:extLst>
              </p:cNvPr>
              <p:cNvGraphicFramePr>
                <a:graphicFrameLocks noGrp="1"/>
              </p:cNvGraphicFramePr>
              <p:nvPr>
                <p:extLst>
                  <p:ext uri="{D42A27DB-BD31-4B8C-83A1-F6EECF244321}">
                    <p14:modId xmlns:p14="http://schemas.microsoft.com/office/powerpoint/2010/main" val="1627735447"/>
                  </p:ext>
                </p:extLst>
              </p:nvPr>
            </p:nvGraphicFramePr>
            <p:xfrm>
              <a:off x="9924906" y="4831540"/>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blipFill>
                          <a:blip r:embed="rId9"/>
                          <a:stretch>
                            <a:fillRect l="-943" t="-3279" r="-1572" b="-13115"/>
                          </a:stretch>
                        </a:blipFill>
                      </a:tcPr>
                    </a:tc>
                    <a:extLst>
                      <a:ext uri="{0D108BD9-81ED-4DB2-BD59-A6C34878D82A}">
                        <a16:rowId xmlns:a16="http://schemas.microsoft.com/office/drawing/2014/main" val="316275746"/>
                      </a:ext>
                    </a:extLst>
                  </a:tr>
                </a:tbl>
              </a:graphicData>
            </a:graphic>
          </p:graphicFrame>
        </mc:Fallback>
      </mc:AlternateContent>
      <p:sp>
        <p:nvSpPr>
          <p:cNvPr id="92" name="文本框 91">
            <a:extLst>
              <a:ext uri="{FF2B5EF4-FFF2-40B4-BE49-F238E27FC236}">
                <a16:creationId xmlns:a16="http://schemas.microsoft.com/office/drawing/2014/main" id="{0B746922-772F-4FF3-9815-ADEBCBAA9A5E}"/>
              </a:ext>
            </a:extLst>
          </p:cNvPr>
          <p:cNvSpPr txBox="1"/>
          <p:nvPr/>
        </p:nvSpPr>
        <p:spPr>
          <a:xfrm>
            <a:off x="8423730" y="3650653"/>
            <a:ext cx="1071957" cy="369332"/>
          </a:xfrm>
          <a:prstGeom prst="rect">
            <a:avLst/>
          </a:prstGeom>
          <a:noFill/>
        </p:spPr>
        <p:txBody>
          <a:bodyPr wrap="square" rtlCol="0">
            <a:spAutoFit/>
          </a:bodyPr>
          <a:lstStyle/>
          <a:p>
            <a:r>
              <a:rPr lang="en-US" altLang="zh-MO" dirty="0">
                <a:solidFill>
                  <a:prstClr val="black"/>
                </a:solidFill>
                <a:latin typeface="Times New Roman" panose="02020603050405020304" pitchFamily="18" charset="0"/>
                <a:cs typeface="Times New Roman" panose="02020603050405020304" pitchFamily="18" charset="0"/>
              </a:rPr>
              <a:t>Eviction</a:t>
            </a:r>
            <a:endParaRPr lang="zh-MO" altLang="en-US" dirty="0">
              <a:solidFill>
                <a:prstClr val="black"/>
              </a:solidFill>
              <a:latin typeface="Times New Roman" panose="02020603050405020304" pitchFamily="18" charset="0"/>
              <a:cs typeface="Times New Roman" panose="02020603050405020304" pitchFamily="18" charset="0"/>
            </a:endParaRPr>
          </a:p>
        </p:txBody>
      </p:sp>
      <p:sp>
        <p:nvSpPr>
          <p:cNvPr id="93" name="箭头: 下 92">
            <a:extLst>
              <a:ext uri="{FF2B5EF4-FFF2-40B4-BE49-F238E27FC236}">
                <a16:creationId xmlns:a16="http://schemas.microsoft.com/office/drawing/2014/main" id="{0699E532-64CF-4145-802A-E1B8430A1BDD}"/>
              </a:ext>
            </a:extLst>
          </p:cNvPr>
          <p:cNvSpPr/>
          <p:nvPr/>
        </p:nvSpPr>
        <p:spPr>
          <a:xfrm rot="16200000">
            <a:off x="8864117" y="3391386"/>
            <a:ext cx="125777" cy="186820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4" name="文本框 93">
            <a:extLst>
              <a:ext uri="{FF2B5EF4-FFF2-40B4-BE49-F238E27FC236}">
                <a16:creationId xmlns:a16="http://schemas.microsoft.com/office/drawing/2014/main" id="{C90EFA15-C065-49A5-A66C-334F7193C6D4}"/>
              </a:ext>
            </a:extLst>
          </p:cNvPr>
          <p:cNvSpPr txBox="1"/>
          <p:nvPr/>
        </p:nvSpPr>
        <p:spPr>
          <a:xfrm>
            <a:off x="8053855" y="3978133"/>
            <a:ext cx="1746299" cy="369332"/>
          </a:xfrm>
          <a:prstGeom prst="rect">
            <a:avLst/>
          </a:prstGeom>
          <a:noFill/>
        </p:spPr>
        <p:txBody>
          <a:bodyPr wrap="square" rtlCol="0">
            <a:spAutoFit/>
          </a:bodyPr>
          <a:lstStyle/>
          <a:p>
            <a:pPr algn="ctr"/>
            <a:r>
              <a:rPr lang="en-US" altLang="zh-MO" dirty="0">
                <a:solidFill>
                  <a:prstClr val="black"/>
                </a:solidFill>
                <a:latin typeface="Times New Roman" panose="02020603050405020304" pitchFamily="18" charset="0"/>
                <a:cs typeface="Times New Roman" panose="02020603050405020304" pitchFamily="18" charset="0"/>
              </a:rPr>
              <a:t>I</a:t>
            </a:r>
            <a:r>
              <a:rPr lang="en-US" altLang="zh-CN"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llegal Burst</a:t>
            </a:r>
            <a:endParaRPr lang="zh-MO" altLang="en-US" dirty="0">
              <a:solidFill>
                <a:prstClr val="black"/>
              </a:solidFill>
              <a:latin typeface="Times New Roman" panose="02020603050405020304" pitchFamily="18" charset="0"/>
              <a:cs typeface="Times New Roman" panose="02020603050405020304" pitchFamily="18" charset="0"/>
            </a:endParaRPr>
          </a:p>
        </p:txBody>
      </p:sp>
      <p:sp>
        <p:nvSpPr>
          <p:cNvPr id="95" name="箭头: 下 94">
            <a:extLst>
              <a:ext uri="{FF2B5EF4-FFF2-40B4-BE49-F238E27FC236}">
                <a16:creationId xmlns:a16="http://schemas.microsoft.com/office/drawing/2014/main" id="{95F9DC97-89A9-49B7-B5D7-59DAD9BB62F4}"/>
              </a:ext>
            </a:extLst>
          </p:cNvPr>
          <p:cNvSpPr/>
          <p:nvPr/>
        </p:nvSpPr>
        <p:spPr>
          <a:xfrm rot="16200000">
            <a:off x="8864118" y="3749663"/>
            <a:ext cx="125777" cy="186820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6" name="文本框 95">
            <a:extLst>
              <a:ext uri="{FF2B5EF4-FFF2-40B4-BE49-F238E27FC236}">
                <a16:creationId xmlns:a16="http://schemas.microsoft.com/office/drawing/2014/main" id="{6C5E5B8A-4C89-43CA-A70E-EB5B3A03F4ED}"/>
              </a:ext>
            </a:extLst>
          </p:cNvPr>
          <p:cNvSpPr txBox="1"/>
          <p:nvPr/>
        </p:nvSpPr>
        <p:spPr>
          <a:xfrm>
            <a:off x="8052932" y="4357241"/>
            <a:ext cx="1808176" cy="369332"/>
          </a:xfrm>
          <a:prstGeom prst="rect">
            <a:avLst/>
          </a:prstGeom>
          <a:noFill/>
        </p:spPr>
        <p:txBody>
          <a:bodyPr wrap="square" rtlCol="0">
            <a:spAutoFit/>
          </a:bodyPr>
          <a:lstStyle/>
          <a:p>
            <a:r>
              <a:rPr lang="en-US" altLang="zh-MO" dirty="0">
                <a:solidFill>
                  <a:prstClr val="black"/>
                </a:solidFill>
                <a:latin typeface="Times New Roman" panose="02020603050405020304" pitchFamily="18" charset="0"/>
                <a:cs typeface="Times New Roman" panose="02020603050405020304" pitchFamily="18" charset="0"/>
              </a:rPr>
              <a:t>Sudden Increase</a:t>
            </a:r>
            <a:endParaRPr lang="zh-MO" altLang="en-US" dirty="0">
              <a:solidFill>
                <a:prstClr val="black"/>
              </a:solidFill>
              <a:latin typeface="Times New Roman" panose="02020603050405020304" pitchFamily="18" charset="0"/>
              <a:cs typeface="Times New Roman" panose="02020603050405020304" pitchFamily="18" charset="0"/>
            </a:endParaRPr>
          </a:p>
        </p:txBody>
      </p:sp>
      <p:sp>
        <p:nvSpPr>
          <p:cNvPr id="97" name="箭头: 下 96">
            <a:extLst>
              <a:ext uri="{FF2B5EF4-FFF2-40B4-BE49-F238E27FC236}">
                <a16:creationId xmlns:a16="http://schemas.microsoft.com/office/drawing/2014/main" id="{DE96E381-1AA1-481A-9497-3C464D69BED2}"/>
              </a:ext>
            </a:extLst>
          </p:cNvPr>
          <p:cNvSpPr/>
          <p:nvPr/>
        </p:nvSpPr>
        <p:spPr>
          <a:xfrm rot="16200000">
            <a:off x="8864118" y="4121691"/>
            <a:ext cx="125777" cy="1868204"/>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8" name="文本框 97">
            <a:extLst>
              <a:ext uri="{FF2B5EF4-FFF2-40B4-BE49-F238E27FC236}">
                <a16:creationId xmlns:a16="http://schemas.microsoft.com/office/drawing/2014/main" id="{26D3A751-D10D-4307-8D61-110AA61ADFDF}"/>
              </a:ext>
            </a:extLst>
          </p:cNvPr>
          <p:cNvSpPr txBox="1"/>
          <p:nvPr/>
        </p:nvSpPr>
        <p:spPr>
          <a:xfrm>
            <a:off x="8052932" y="4730061"/>
            <a:ext cx="1808175" cy="369332"/>
          </a:xfrm>
          <a:prstGeom prst="rect">
            <a:avLst/>
          </a:prstGeom>
          <a:noFill/>
        </p:spPr>
        <p:txBody>
          <a:bodyPr wrap="square" rtlCol="0">
            <a:spAutoFit/>
          </a:bodyPr>
          <a:lstStyle/>
          <a:p>
            <a:r>
              <a:rPr lang="en-US" altLang="zh-MO" dirty="0">
                <a:solidFill>
                  <a:prstClr val="black"/>
                </a:solidFill>
                <a:latin typeface="Times New Roman" panose="02020603050405020304" pitchFamily="18" charset="0"/>
                <a:cs typeface="Times New Roman" panose="02020603050405020304" pitchFamily="18" charset="0"/>
              </a:rPr>
              <a:t>Sudden Decrease</a:t>
            </a:r>
            <a:endParaRPr lang="zh-MO" altLang="en-US"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E4971FA0-397C-45E5-98E1-7CE50A605FB1}"/>
                  </a:ext>
                </a:extLst>
              </p:cNvPr>
              <p:cNvSpPr txBox="1"/>
              <p:nvPr/>
            </p:nvSpPr>
            <p:spPr>
              <a:xfrm>
                <a:off x="8423730" y="5409601"/>
                <a:ext cx="3631660"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Report   </a:t>
                </a:r>
                <a14:m>
                  <m:oMath xmlns:m="http://schemas.openxmlformats.org/officeDocument/2006/math">
                    <m:sSub>
                      <m:sSubPr>
                        <m:ctrlPr>
                          <a:rPr lang="en-US" altLang="zh-MO" sz="2000" i="1">
                            <a:solidFill>
                              <a:prstClr val="black"/>
                            </a:solidFill>
                            <a:latin typeface="Cambria Math" panose="02040503050406030204" pitchFamily="18" charset="0"/>
                          </a:rPr>
                        </m:ctrlPr>
                      </m:sSubPr>
                      <m:e>
                        <m:r>
                          <a:rPr lang="en-US" altLang="zh-MO" sz="2000" i="1">
                            <a:solidFill>
                              <a:prstClr val="black"/>
                            </a:solidFill>
                            <a:latin typeface="Cambria Math" panose="02040503050406030204" pitchFamily="18" charset="0"/>
                          </a:rPr>
                          <m:t>𝑒</m:t>
                        </m:r>
                      </m:e>
                      <m:sub>
                        <m:r>
                          <a:rPr lang="en-US" altLang="zh-MO" sz="2000" i="1" smtClean="0">
                            <a:solidFill>
                              <a:prstClr val="black"/>
                            </a:solidFill>
                            <a:latin typeface="Cambria Math" panose="02040503050406030204" pitchFamily="18" charset="0"/>
                          </a:rPr>
                          <m:t>12</m:t>
                        </m:r>
                      </m:sub>
                    </m:sSub>
                  </m:oMath>
                </a14:m>
                <a:r>
                  <a:rPr lang="en-US" altLang="zh-MO" sz="2000" dirty="0">
                    <a:solidFill>
                      <a:prstClr val="black"/>
                    </a:solidFill>
                    <a:latin typeface="Times New Roman" panose="02020603050405020304" pitchFamily="18" charset="0"/>
                    <a:cs typeface="Times New Roman" panose="02020603050405020304" pitchFamily="18" charset="0"/>
                  </a:rPr>
                  <a:t>   as a 5 window burst </a:t>
                </a:r>
                <a:endParaRPr lang="zh-MO" altLang="en-US" sz="2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99" name="文本框 98">
                <a:extLst>
                  <a:ext uri="{FF2B5EF4-FFF2-40B4-BE49-F238E27FC236}">
                    <a16:creationId xmlns:a16="http://schemas.microsoft.com/office/drawing/2014/main" id="{E4971FA0-397C-45E5-98E1-7CE50A605FB1}"/>
                  </a:ext>
                </a:extLst>
              </p:cNvPr>
              <p:cNvSpPr txBox="1">
                <a:spLocks noRot="1" noChangeAspect="1" noMove="1" noResize="1" noEditPoints="1" noAdjustHandles="1" noChangeArrowheads="1" noChangeShapeType="1" noTextEdit="1"/>
              </p:cNvSpPr>
              <p:nvPr/>
            </p:nvSpPr>
            <p:spPr>
              <a:xfrm>
                <a:off x="8423730" y="5409601"/>
                <a:ext cx="3631660" cy="400110"/>
              </a:xfrm>
              <a:prstGeom prst="rect">
                <a:avLst/>
              </a:prstGeom>
              <a:blipFill>
                <a:blip r:embed="rId10"/>
                <a:stretch>
                  <a:fillRect l="-1846" t="-7576" r="-3188" b="-25758"/>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graphicFrame>
            <p:nvGraphicFramePr>
              <p:cNvPr id="100" name="表格 4">
                <a:extLst>
                  <a:ext uri="{FF2B5EF4-FFF2-40B4-BE49-F238E27FC236}">
                    <a16:creationId xmlns:a16="http://schemas.microsoft.com/office/drawing/2014/main" id="{49BD5BC5-D762-42B5-9D7E-9E813F4BD3A2}"/>
                  </a:ext>
                </a:extLst>
              </p:cNvPr>
              <p:cNvGraphicFramePr>
                <a:graphicFrameLocks noGrp="1"/>
              </p:cNvGraphicFramePr>
              <p:nvPr>
                <p:extLst>
                  <p:ext uri="{D42A27DB-BD31-4B8C-83A1-F6EECF244321}">
                    <p14:modId xmlns:p14="http://schemas.microsoft.com/office/powerpoint/2010/main" val="3975868428"/>
                  </p:ext>
                </p:extLst>
              </p:nvPr>
            </p:nvGraphicFramePr>
            <p:xfrm>
              <a:off x="3697072"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chemeClr val="tx1"/>
                                    </a:solidFill>
                                  </a:rPr>
                                  <m:t>…………</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600" b="0" i="1" smtClean="0">
                                    <a:solidFill>
                                      <a:schemeClr val="tx1"/>
                                    </a:solidFill>
                                    <a:latin typeface="Cambria Math" panose="02040503050406030204" pitchFamily="18" charset="0"/>
                                  </a:rPr>
                                  <m:t>(</m:t>
                                </m:r>
                                <m:sSub>
                                  <m:sSubPr>
                                    <m:ctrlPr>
                                      <a:rPr lang="en-US" altLang="zh-MO" sz="1600" b="0" i="1" smtClean="0">
                                        <a:solidFill>
                                          <a:schemeClr val="tx1"/>
                                        </a:solidFill>
                                        <a:latin typeface="Cambria Math" panose="02040503050406030204" pitchFamily="18" charset="0"/>
                                      </a:rPr>
                                    </m:ctrlPr>
                                  </m:sSubPr>
                                  <m:e>
                                    <m:r>
                                      <a:rPr lang="en-US" altLang="zh-MO" sz="1600" b="0" i="1" smtClean="0">
                                        <a:solidFill>
                                          <a:schemeClr val="tx1"/>
                                        </a:solidFill>
                                        <a:latin typeface="Cambria Math" panose="02040503050406030204" pitchFamily="18" charset="0"/>
                                      </a:rPr>
                                      <m:t>𝑒</m:t>
                                    </m:r>
                                  </m:e>
                                  <m:sub>
                                    <m:r>
                                      <a:rPr lang="en-US" altLang="zh-MO" sz="1600" b="0" i="1" smtClean="0">
                                        <a:solidFill>
                                          <a:schemeClr val="tx1"/>
                                        </a:solidFill>
                                        <a:latin typeface="Cambria Math" panose="02040503050406030204" pitchFamily="18" charset="0"/>
                                      </a:rPr>
                                      <m:t>9</m:t>
                                    </m:r>
                                  </m:sub>
                                </m:sSub>
                                <m:r>
                                  <a:rPr lang="en-US" altLang="zh-MO" sz="1600" b="0" i="1" smtClean="0">
                                    <a:solidFill>
                                      <a:schemeClr val="tx1"/>
                                    </a:solidFill>
                                    <a:latin typeface="Cambria Math" panose="02040503050406030204" pitchFamily="18" charset="0"/>
                                  </a:rPr>
                                  <m:t>,5,15,6)</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100" name="表格 4">
                <a:extLst>
                  <a:ext uri="{FF2B5EF4-FFF2-40B4-BE49-F238E27FC236}">
                    <a16:creationId xmlns:a16="http://schemas.microsoft.com/office/drawing/2014/main" id="{49BD5BC5-D762-42B5-9D7E-9E813F4BD3A2}"/>
                  </a:ext>
                </a:extLst>
              </p:cNvPr>
              <p:cNvGraphicFramePr>
                <a:graphicFrameLocks noGrp="1"/>
              </p:cNvGraphicFramePr>
              <p:nvPr>
                <p:extLst>
                  <p:ext uri="{D42A27DB-BD31-4B8C-83A1-F6EECF244321}">
                    <p14:modId xmlns:p14="http://schemas.microsoft.com/office/powerpoint/2010/main" val="3975868428"/>
                  </p:ext>
                </p:extLst>
              </p:nvPr>
            </p:nvGraphicFramePr>
            <p:xfrm>
              <a:off x="3697072"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3333" r="-1274"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101639" r="-1274"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205000" r="-1274"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637" t="-305000" r="-1274" b="-8333"/>
                          </a:stretch>
                        </a:blipFill>
                      </a:tcPr>
                    </a:tc>
                    <a:extLst>
                      <a:ext uri="{0D108BD9-81ED-4DB2-BD59-A6C34878D82A}">
                        <a16:rowId xmlns:a16="http://schemas.microsoft.com/office/drawing/2014/main" val="3162757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1" name="表格 4">
                <a:extLst>
                  <a:ext uri="{FF2B5EF4-FFF2-40B4-BE49-F238E27FC236}">
                    <a16:creationId xmlns:a16="http://schemas.microsoft.com/office/drawing/2014/main" id="{A05270EF-8184-4031-AF89-5FE3BF358050}"/>
                  </a:ext>
                </a:extLst>
              </p:cNvPr>
              <p:cNvGraphicFramePr>
                <a:graphicFrameLocks noGrp="1"/>
              </p:cNvGraphicFramePr>
              <p:nvPr>
                <p:extLst>
                  <p:ext uri="{D42A27DB-BD31-4B8C-83A1-F6EECF244321}">
                    <p14:modId xmlns:p14="http://schemas.microsoft.com/office/powerpoint/2010/main" val="3534982289"/>
                  </p:ext>
                </p:extLst>
              </p:nvPr>
            </p:nvGraphicFramePr>
            <p:xfrm>
              <a:off x="1364340"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8</m:t>
                                    </m:r>
                                  </m:sub>
                                </m:sSub>
                                <m:r>
                                  <a:rPr lang="en-US" altLang="zh-MO" sz="1800" b="0" i="1" smtClean="0">
                                    <a:solidFill>
                                      <a:srgbClr val="000000"/>
                                    </a:solidFill>
                                    <a:latin typeface="Cambria Math" panose="02040503050406030204" pitchFamily="18" charset="0"/>
                                  </a:rPr>
                                  <m:t>,210, 330, 2)</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16275746"/>
                      </a:ext>
                    </a:extLst>
                  </a:tr>
                </a:tbl>
              </a:graphicData>
            </a:graphic>
          </p:graphicFrame>
        </mc:Choice>
        <mc:Fallback xmlns="">
          <p:graphicFrame>
            <p:nvGraphicFramePr>
              <p:cNvPr id="101" name="表格 4">
                <a:extLst>
                  <a:ext uri="{FF2B5EF4-FFF2-40B4-BE49-F238E27FC236}">
                    <a16:creationId xmlns:a16="http://schemas.microsoft.com/office/drawing/2014/main" id="{A05270EF-8184-4031-AF89-5FE3BF358050}"/>
                  </a:ext>
                </a:extLst>
              </p:cNvPr>
              <p:cNvGraphicFramePr>
                <a:graphicFrameLocks noGrp="1"/>
              </p:cNvGraphicFramePr>
              <p:nvPr>
                <p:extLst>
                  <p:ext uri="{D42A27DB-BD31-4B8C-83A1-F6EECF244321}">
                    <p14:modId xmlns:p14="http://schemas.microsoft.com/office/powerpoint/2010/main" val="3534982289"/>
                  </p:ext>
                </p:extLst>
              </p:nvPr>
            </p:nvGraphicFramePr>
            <p:xfrm>
              <a:off x="1364340"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3333" r="-1592"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101639" r="-1592"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205000" r="-1592"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2"/>
                          <a:stretch>
                            <a:fillRect l="-637" t="-305000" r="-1592" b="-8333"/>
                          </a:stretch>
                        </a:blipFill>
                      </a:tcPr>
                    </a:tc>
                    <a:extLst>
                      <a:ext uri="{0D108BD9-81ED-4DB2-BD59-A6C34878D82A}">
                        <a16:rowId xmlns:a16="http://schemas.microsoft.com/office/drawing/2014/main" val="3162757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2" name="表格 4">
                <a:extLst>
                  <a:ext uri="{FF2B5EF4-FFF2-40B4-BE49-F238E27FC236}">
                    <a16:creationId xmlns:a16="http://schemas.microsoft.com/office/drawing/2014/main" id="{20D90618-68F4-4BA1-95E1-78E2F5D1D620}"/>
                  </a:ext>
                </a:extLst>
              </p:cNvPr>
              <p:cNvGraphicFramePr>
                <a:graphicFrameLocks noGrp="1"/>
              </p:cNvGraphicFramePr>
              <p:nvPr>
                <p:extLst>
                  <p:ext uri="{D42A27DB-BD31-4B8C-83A1-F6EECF244321}">
                    <p14:modId xmlns:p14="http://schemas.microsoft.com/office/powerpoint/2010/main" val="1462571118"/>
                  </p:ext>
                </p:extLst>
              </p:nvPr>
            </p:nvGraphicFramePr>
            <p:xfrm>
              <a:off x="3695552"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013661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𝑒𝑚𝑝𝑡𝑦</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93666005"/>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359817059"/>
                      </a:ext>
                    </a:extLst>
                  </a:tr>
                  <a:tr h="36631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600" b="0" dirty="0" smtClean="0">
                                    <a:solidFill>
                                      <a:srgbClr val="000000"/>
                                    </a:solidFill>
                                  </a:rPr>
                                  <m:t>…………</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16275746"/>
                      </a:ext>
                    </a:extLst>
                  </a:tr>
                </a:tbl>
              </a:graphicData>
            </a:graphic>
          </p:graphicFrame>
        </mc:Choice>
        <mc:Fallback xmlns="">
          <p:graphicFrame>
            <p:nvGraphicFramePr>
              <p:cNvPr id="102" name="表格 4">
                <a:extLst>
                  <a:ext uri="{FF2B5EF4-FFF2-40B4-BE49-F238E27FC236}">
                    <a16:creationId xmlns:a16="http://schemas.microsoft.com/office/drawing/2014/main" id="{20D90618-68F4-4BA1-95E1-78E2F5D1D620}"/>
                  </a:ext>
                </a:extLst>
              </p:cNvPr>
              <p:cNvGraphicFramePr>
                <a:graphicFrameLocks noGrp="1"/>
              </p:cNvGraphicFramePr>
              <p:nvPr>
                <p:extLst>
                  <p:ext uri="{D42A27DB-BD31-4B8C-83A1-F6EECF244321}">
                    <p14:modId xmlns:p14="http://schemas.microsoft.com/office/powerpoint/2010/main" val="1462571118"/>
                  </p:ext>
                </p:extLst>
              </p:nvPr>
            </p:nvGraphicFramePr>
            <p:xfrm>
              <a:off x="3695552" y="3745718"/>
              <a:ext cx="1906469" cy="1465244"/>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3333" r="-1597" b="-310000"/>
                          </a:stretch>
                        </a:blipFill>
                      </a:tcPr>
                    </a:tc>
                    <a:extLst>
                      <a:ext uri="{0D108BD9-81ED-4DB2-BD59-A6C34878D82A}">
                        <a16:rowId xmlns:a16="http://schemas.microsoft.com/office/drawing/2014/main" val="34013661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101639" r="-1597" b="-204918"/>
                          </a:stretch>
                        </a:blipFill>
                      </a:tcPr>
                    </a:tc>
                    <a:extLst>
                      <a:ext uri="{0D108BD9-81ED-4DB2-BD59-A6C34878D82A}">
                        <a16:rowId xmlns:a16="http://schemas.microsoft.com/office/drawing/2014/main" val="3993666005"/>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205000" r="-1597" b="-108333"/>
                          </a:stretch>
                        </a:blipFill>
                      </a:tcPr>
                    </a:tc>
                    <a:extLst>
                      <a:ext uri="{0D108BD9-81ED-4DB2-BD59-A6C34878D82A}">
                        <a16:rowId xmlns:a16="http://schemas.microsoft.com/office/drawing/2014/main" val="2359817059"/>
                      </a:ext>
                    </a:extLst>
                  </a:tr>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3"/>
                          <a:stretch>
                            <a:fillRect l="-958" t="-305000" r="-1597" b="-8333"/>
                          </a:stretch>
                        </a:blipFill>
                      </a:tcPr>
                    </a:tc>
                    <a:extLst>
                      <a:ext uri="{0D108BD9-81ED-4DB2-BD59-A6C34878D82A}">
                        <a16:rowId xmlns:a16="http://schemas.microsoft.com/office/drawing/2014/main" val="31627574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3" name="表格 4">
                <a:extLst>
                  <a:ext uri="{FF2B5EF4-FFF2-40B4-BE49-F238E27FC236}">
                    <a16:creationId xmlns:a16="http://schemas.microsoft.com/office/drawing/2014/main" id="{598A228D-BE18-46AB-91E3-33D38312ABBB}"/>
                  </a:ext>
                </a:extLst>
              </p:cNvPr>
              <p:cNvGraphicFramePr>
                <a:graphicFrameLocks noGrp="1"/>
              </p:cNvGraphicFramePr>
              <p:nvPr>
                <p:extLst>
                  <p:ext uri="{D42A27DB-BD31-4B8C-83A1-F6EECF244321}">
                    <p14:modId xmlns:p14="http://schemas.microsoft.com/office/powerpoint/2010/main" val="876658770"/>
                  </p:ext>
                </p:extLst>
              </p:nvPr>
            </p:nvGraphicFramePr>
            <p:xfrm>
              <a:off x="3699272" y="5511632"/>
              <a:ext cx="1906469" cy="366311"/>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C00000"/>
                                    </a:solidFill>
                                    <a:latin typeface="Cambria Math" panose="02040503050406030204" pitchFamily="18" charset="0"/>
                                  </a:rPr>
                                  <m:t>(</m:t>
                                </m:r>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4</m:t>
                                    </m:r>
                                  </m:sub>
                                </m:sSub>
                                <m:r>
                                  <a:rPr lang="en-US" altLang="zh-MO" sz="1800" b="0" i="1" smtClean="0">
                                    <a:solidFill>
                                      <a:srgbClr val="C00000"/>
                                    </a:solidFill>
                                    <a:latin typeface="Cambria Math" panose="02040503050406030204" pitchFamily="18" charset="0"/>
                                  </a:rPr>
                                  <m:t>,0, 50,0)</m:t>
                                </m:r>
                              </m:oMath>
                            </m:oMathPara>
                          </a14:m>
                          <a:endParaRPr lang="zh-MO" altLang="en-US" sz="1800" b="0" dirty="0">
                            <a:solidFill>
                              <a:srgbClr val="C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103" name="表格 4">
                <a:extLst>
                  <a:ext uri="{FF2B5EF4-FFF2-40B4-BE49-F238E27FC236}">
                    <a16:creationId xmlns:a16="http://schemas.microsoft.com/office/drawing/2014/main" id="{598A228D-BE18-46AB-91E3-33D38312ABBB}"/>
                  </a:ext>
                </a:extLst>
              </p:cNvPr>
              <p:cNvGraphicFramePr>
                <a:graphicFrameLocks noGrp="1"/>
              </p:cNvGraphicFramePr>
              <p:nvPr>
                <p:extLst>
                  <p:ext uri="{D42A27DB-BD31-4B8C-83A1-F6EECF244321}">
                    <p14:modId xmlns:p14="http://schemas.microsoft.com/office/powerpoint/2010/main" val="876658770"/>
                  </p:ext>
                </p:extLst>
              </p:nvPr>
            </p:nvGraphicFramePr>
            <p:xfrm>
              <a:off x="3699272" y="5511632"/>
              <a:ext cx="1906469" cy="366311"/>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4"/>
                          <a:stretch>
                            <a:fillRect l="-637" t="-4918" r="-1592" b="-13115"/>
                          </a:stretch>
                        </a:blipFill>
                      </a:tcPr>
                    </a:tc>
                    <a:extLst>
                      <a:ext uri="{0D108BD9-81ED-4DB2-BD59-A6C34878D82A}">
                        <a16:rowId xmlns:a16="http://schemas.microsoft.com/office/drawing/2014/main" val="316275746"/>
                      </a:ext>
                    </a:extLst>
                  </a:tr>
                </a:tbl>
              </a:graphicData>
            </a:graphic>
          </p:graphicFrame>
        </mc:Fallback>
      </mc:AlternateContent>
      <p:cxnSp>
        <p:nvCxnSpPr>
          <p:cNvPr id="104" name="直接箭头连接符 103">
            <a:extLst>
              <a:ext uri="{FF2B5EF4-FFF2-40B4-BE49-F238E27FC236}">
                <a16:creationId xmlns:a16="http://schemas.microsoft.com/office/drawing/2014/main" id="{DE8EB9F8-8A8C-43DF-BB90-FB37BCCE15F0}"/>
              </a:ext>
            </a:extLst>
          </p:cNvPr>
          <p:cNvCxnSpPr>
            <a:cxnSpLocks/>
          </p:cNvCxnSpPr>
          <p:nvPr/>
        </p:nvCxnSpPr>
        <p:spPr>
          <a:xfrm>
            <a:off x="3161568" y="1650351"/>
            <a:ext cx="216449" cy="395344"/>
          </a:xfrm>
          <a:prstGeom prst="straightConnector1">
            <a:avLst/>
          </a:prstGeom>
          <a:noFill/>
          <a:ln w="28575" cap="flat" cmpd="sng" algn="ctr">
            <a:solidFill>
              <a:sysClr val="windowText" lastClr="000000"/>
            </a:solidFill>
            <a:prstDash val="solid"/>
            <a:miter lim="800000"/>
            <a:tailEnd type="triangle"/>
          </a:ln>
          <a:effectLst/>
        </p:spPr>
      </p:cxnSp>
      <p:sp>
        <p:nvSpPr>
          <p:cNvPr id="105" name="椭圆 104">
            <a:extLst>
              <a:ext uri="{FF2B5EF4-FFF2-40B4-BE49-F238E27FC236}">
                <a16:creationId xmlns:a16="http://schemas.microsoft.com/office/drawing/2014/main" id="{D5FA2604-0571-4648-82BB-FB477449BFAD}"/>
              </a:ext>
            </a:extLst>
          </p:cNvPr>
          <p:cNvSpPr/>
          <p:nvPr/>
        </p:nvSpPr>
        <p:spPr>
          <a:xfrm>
            <a:off x="6236431" y="1260723"/>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13776699-66CB-4ED7-A353-42429B3449DF}"/>
                  </a:ext>
                </a:extLst>
              </p:cNvPr>
              <p:cNvSpPr txBox="1"/>
              <p:nvPr/>
            </p:nvSpPr>
            <p:spPr>
              <a:xfrm>
                <a:off x="6197533" y="1247495"/>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3</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06" name="文本框 105">
                <a:extLst>
                  <a:ext uri="{FF2B5EF4-FFF2-40B4-BE49-F238E27FC236}">
                    <a16:creationId xmlns:a16="http://schemas.microsoft.com/office/drawing/2014/main" id="{13776699-66CB-4ED7-A353-42429B3449DF}"/>
                  </a:ext>
                </a:extLst>
              </p:cNvPr>
              <p:cNvSpPr txBox="1">
                <a:spLocks noRot="1" noChangeAspect="1" noMove="1" noResize="1" noEditPoints="1" noAdjustHandles="1" noChangeArrowheads="1" noChangeShapeType="1" noTextEdit="1"/>
              </p:cNvSpPr>
              <p:nvPr/>
            </p:nvSpPr>
            <p:spPr>
              <a:xfrm>
                <a:off x="6197533" y="1247495"/>
                <a:ext cx="467513" cy="369332"/>
              </a:xfrm>
              <a:prstGeom prst="rect">
                <a:avLst/>
              </a:prstGeom>
              <a:blipFill>
                <a:blip r:embed="rId15"/>
                <a:stretch>
                  <a:fillRect b="-1667"/>
                </a:stretch>
              </a:blipFill>
            </p:spPr>
            <p:txBody>
              <a:bodyPr/>
              <a:lstStyle/>
              <a:p>
                <a:r>
                  <a:rPr lang="zh-MO" altLang="en-US">
                    <a:noFill/>
                  </a:rPr>
                  <a:t> </a:t>
                </a:r>
              </a:p>
            </p:txBody>
          </p:sp>
        </mc:Fallback>
      </mc:AlternateContent>
      <p:cxnSp>
        <p:nvCxnSpPr>
          <p:cNvPr id="107" name="直接箭头连接符 106">
            <a:extLst>
              <a:ext uri="{FF2B5EF4-FFF2-40B4-BE49-F238E27FC236}">
                <a16:creationId xmlns:a16="http://schemas.microsoft.com/office/drawing/2014/main" id="{40757676-5B25-4B66-9C1E-C18055969A6E}"/>
              </a:ext>
            </a:extLst>
          </p:cNvPr>
          <p:cNvCxnSpPr>
            <a:cxnSpLocks/>
          </p:cNvCxnSpPr>
          <p:nvPr/>
        </p:nvCxnSpPr>
        <p:spPr>
          <a:xfrm>
            <a:off x="6431291" y="1644941"/>
            <a:ext cx="176123" cy="415521"/>
          </a:xfrm>
          <a:prstGeom prst="straightConnector1">
            <a:avLst/>
          </a:prstGeom>
          <a:noFill/>
          <a:ln w="28575" cap="flat" cmpd="sng" algn="ctr">
            <a:solidFill>
              <a:sysClr val="windowText" lastClr="000000"/>
            </a:solidFill>
            <a:prstDash val="solid"/>
            <a:miter lim="800000"/>
            <a:tailEnd type="triangle"/>
          </a:ln>
          <a:effectLst/>
        </p:spPr>
      </p:cxnSp>
      <p:sp>
        <p:nvSpPr>
          <p:cNvPr id="108" name="椭圆 107">
            <a:extLst>
              <a:ext uri="{FF2B5EF4-FFF2-40B4-BE49-F238E27FC236}">
                <a16:creationId xmlns:a16="http://schemas.microsoft.com/office/drawing/2014/main" id="{AAB34C30-08D5-4779-8240-7A20E74308E3}"/>
              </a:ext>
            </a:extLst>
          </p:cNvPr>
          <p:cNvSpPr/>
          <p:nvPr/>
        </p:nvSpPr>
        <p:spPr>
          <a:xfrm>
            <a:off x="1523740" y="1269545"/>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1B69C759-0717-4D45-B0E5-ECD3932A6565}"/>
                  </a:ext>
                </a:extLst>
              </p:cNvPr>
              <p:cNvSpPr txBox="1"/>
              <p:nvPr/>
            </p:nvSpPr>
            <p:spPr>
              <a:xfrm>
                <a:off x="1497349" y="1256030"/>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8</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09" name="文本框 108">
                <a:extLst>
                  <a:ext uri="{FF2B5EF4-FFF2-40B4-BE49-F238E27FC236}">
                    <a16:creationId xmlns:a16="http://schemas.microsoft.com/office/drawing/2014/main" id="{1B69C759-0717-4D45-B0E5-ECD3932A6565}"/>
                  </a:ext>
                </a:extLst>
              </p:cNvPr>
              <p:cNvSpPr txBox="1">
                <a:spLocks noRot="1" noChangeAspect="1" noMove="1" noResize="1" noEditPoints="1" noAdjustHandles="1" noChangeArrowheads="1" noChangeShapeType="1" noTextEdit="1"/>
              </p:cNvSpPr>
              <p:nvPr/>
            </p:nvSpPr>
            <p:spPr>
              <a:xfrm>
                <a:off x="1497349" y="1256030"/>
                <a:ext cx="467513" cy="369332"/>
              </a:xfrm>
              <a:prstGeom prst="rect">
                <a:avLst/>
              </a:prstGeom>
              <a:blipFill>
                <a:blip r:embed="rId16"/>
                <a:stretch>
                  <a:fillRect/>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graphicFrame>
            <p:nvGraphicFramePr>
              <p:cNvPr id="110" name="表格 4">
                <a:extLst>
                  <a:ext uri="{FF2B5EF4-FFF2-40B4-BE49-F238E27FC236}">
                    <a16:creationId xmlns:a16="http://schemas.microsoft.com/office/drawing/2014/main" id="{2A9BAC52-7D2E-4133-A525-561F9D7CBC14}"/>
                  </a:ext>
                </a:extLst>
              </p:cNvPr>
              <p:cNvGraphicFramePr>
                <a:graphicFrameLocks noGrp="1"/>
              </p:cNvGraphicFramePr>
              <p:nvPr>
                <p:extLst>
                  <p:ext uri="{D42A27DB-BD31-4B8C-83A1-F6EECF244321}">
                    <p14:modId xmlns:p14="http://schemas.microsoft.com/office/powerpoint/2010/main" val="3332150174"/>
                  </p:ext>
                </p:extLst>
              </p:nvPr>
            </p:nvGraphicFramePr>
            <p:xfrm>
              <a:off x="1364340" y="5511632"/>
              <a:ext cx="1906469" cy="366311"/>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8</m:t>
                                    </m:r>
                                  </m:sub>
                                </m:sSub>
                                <m:r>
                                  <a:rPr lang="en-US" altLang="zh-MO" sz="1800" b="0" i="1" smtClean="0">
                                    <a:solidFill>
                                      <a:srgbClr val="000000"/>
                                    </a:solidFill>
                                    <a:latin typeface="Cambria Math" panose="02040503050406030204" pitchFamily="18" charset="0"/>
                                  </a:rPr>
                                  <m:t>,210, </m:t>
                                </m:r>
                                <m:r>
                                  <a:rPr lang="en-US" altLang="zh-MO" sz="1800" b="0" i="1" smtClean="0">
                                    <a:solidFill>
                                      <a:srgbClr val="C00000"/>
                                    </a:solidFill>
                                    <a:latin typeface="Cambria Math" panose="02040503050406030204" pitchFamily="18" charset="0"/>
                                  </a:rPr>
                                  <m:t>331</m:t>
                                </m:r>
                                <m:r>
                                  <a:rPr lang="en-US" altLang="zh-MO" sz="1800" b="0" i="1" smtClean="0">
                                    <a:solidFill>
                                      <a:srgbClr val="000000"/>
                                    </a:solidFill>
                                    <a:latin typeface="Cambria Math" panose="02040503050406030204" pitchFamily="18" charset="0"/>
                                  </a:rPr>
                                  <m:t>, 2)</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16275746"/>
                      </a:ext>
                    </a:extLst>
                  </a:tr>
                </a:tbl>
              </a:graphicData>
            </a:graphic>
          </p:graphicFrame>
        </mc:Choice>
        <mc:Fallback xmlns="">
          <p:graphicFrame>
            <p:nvGraphicFramePr>
              <p:cNvPr id="110" name="表格 4">
                <a:extLst>
                  <a:ext uri="{FF2B5EF4-FFF2-40B4-BE49-F238E27FC236}">
                    <a16:creationId xmlns:a16="http://schemas.microsoft.com/office/drawing/2014/main" id="{2A9BAC52-7D2E-4133-A525-561F9D7CBC14}"/>
                  </a:ext>
                </a:extLst>
              </p:cNvPr>
              <p:cNvGraphicFramePr>
                <a:graphicFrameLocks noGrp="1"/>
              </p:cNvGraphicFramePr>
              <p:nvPr>
                <p:extLst>
                  <p:ext uri="{D42A27DB-BD31-4B8C-83A1-F6EECF244321}">
                    <p14:modId xmlns:p14="http://schemas.microsoft.com/office/powerpoint/2010/main" val="3332150174"/>
                  </p:ext>
                </p:extLst>
              </p:nvPr>
            </p:nvGraphicFramePr>
            <p:xfrm>
              <a:off x="1364340" y="5511632"/>
              <a:ext cx="1906469" cy="366311"/>
            </p:xfrm>
            <a:graphic>
              <a:graphicData uri="http://schemas.openxmlformats.org/drawingml/2006/table">
                <a:tbl>
                  <a:tblPr firstRow="1" bandRow="1"/>
                  <a:tblGrid>
                    <a:gridCol w="1906469">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7"/>
                          <a:stretch>
                            <a:fillRect l="-637" t="-4918" r="-1592" b="-13115"/>
                          </a:stretch>
                        </a:blipFill>
                      </a:tcPr>
                    </a:tc>
                    <a:extLst>
                      <a:ext uri="{0D108BD9-81ED-4DB2-BD59-A6C34878D82A}">
                        <a16:rowId xmlns:a16="http://schemas.microsoft.com/office/drawing/2014/main" val="316275746"/>
                      </a:ext>
                    </a:extLst>
                  </a:tr>
                </a:tbl>
              </a:graphicData>
            </a:graphic>
          </p:graphicFrame>
        </mc:Fallback>
      </mc:AlternateContent>
      <p:cxnSp>
        <p:nvCxnSpPr>
          <p:cNvPr id="111" name="直接箭头连接符 110">
            <a:extLst>
              <a:ext uri="{FF2B5EF4-FFF2-40B4-BE49-F238E27FC236}">
                <a16:creationId xmlns:a16="http://schemas.microsoft.com/office/drawing/2014/main" id="{7700552E-18D1-4E12-B6D5-297298B82FE0}"/>
              </a:ext>
            </a:extLst>
          </p:cNvPr>
          <p:cNvCxnSpPr>
            <a:cxnSpLocks/>
            <a:stCxn id="108" idx="4"/>
            <a:endCxn id="101" idx="0"/>
          </p:cNvCxnSpPr>
          <p:nvPr/>
        </p:nvCxnSpPr>
        <p:spPr>
          <a:xfrm>
            <a:off x="1721136" y="1664337"/>
            <a:ext cx="596438" cy="2081381"/>
          </a:xfrm>
          <a:prstGeom prst="straightConnector1">
            <a:avLst/>
          </a:prstGeom>
          <a:noFill/>
          <a:ln w="28575" cap="flat" cmpd="sng" algn="ctr">
            <a:solidFill>
              <a:sysClr val="windowText" lastClr="000000"/>
            </a:solidFill>
            <a:prstDash val="solid"/>
            <a:miter lim="800000"/>
            <a:tailEnd type="triangle"/>
          </a:ln>
          <a:effectLst/>
        </p:spPr>
      </p:cxnSp>
      <p:sp>
        <p:nvSpPr>
          <p:cNvPr id="112" name="箭头: 下 111">
            <a:extLst>
              <a:ext uri="{FF2B5EF4-FFF2-40B4-BE49-F238E27FC236}">
                <a16:creationId xmlns:a16="http://schemas.microsoft.com/office/drawing/2014/main" id="{BA4293DB-A000-472A-BF92-6F00F5018CCB}"/>
              </a:ext>
            </a:extLst>
          </p:cNvPr>
          <p:cNvSpPr/>
          <p:nvPr/>
        </p:nvSpPr>
        <p:spPr>
          <a:xfrm>
            <a:off x="11376456" y="2461625"/>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3" name="表格 112">
                <a:extLst>
                  <a:ext uri="{FF2B5EF4-FFF2-40B4-BE49-F238E27FC236}">
                    <a16:creationId xmlns:a16="http://schemas.microsoft.com/office/drawing/2014/main" id="{38ED582C-FFF3-44D9-9923-4F735EBA605D}"/>
                  </a:ext>
                </a:extLst>
              </p:cNvPr>
              <p:cNvGraphicFramePr>
                <a:graphicFrameLocks noGrp="1"/>
              </p:cNvGraphicFramePr>
              <p:nvPr>
                <p:extLst>
                  <p:ext uri="{D42A27DB-BD31-4B8C-83A1-F6EECF244321}">
                    <p14:modId xmlns:p14="http://schemas.microsoft.com/office/powerpoint/2010/main" val="907399098"/>
                  </p:ext>
                </p:extLst>
              </p:nvPr>
            </p:nvGraphicFramePr>
            <p:xfrm>
              <a:off x="11111445" y="275329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1</m:t>
                                    </m:r>
                                  </m:sub>
                                </m:sSub>
                                <m:r>
                                  <a:rPr lang="en-US" altLang="zh-MO" sz="1800" b="0" i="1" smtClean="0">
                                    <a:solidFill>
                                      <a:srgbClr val="C00000"/>
                                    </a:solidFill>
                                    <a:latin typeface="Cambria Math" panose="02040503050406030204" pitchFamily="18" charset="0"/>
                                  </a:rPr>
                                  <m:t>,1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13" name="表格 112">
                <a:extLst>
                  <a:ext uri="{FF2B5EF4-FFF2-40B4-BE49-F238E27FC236}">
                    <a16:creationId xmlns:a16="http://schemas.microsoft.com/office/drawing/2014/main" id="{38ED582C-FFF3-44D9-9923-4F735EBA605D}"/>
                  </a:ext>
                </a:extLst>
              </p:cNvPr>
              <p:cNvGraphicFramePr>
                <a:graphicFrameLocks noGrp="1"/>
              </p:cNvGraphicFramePr>
              <p:nvPr>
                <p:extLst>
                  <p:ext uri="{D42A27DB-BD31-4B8C-83A1-F6EECF244321}">
                    <p14:modId xmlns:p14="http://schemas.microsoft.com/office/powerpoint/2010/main" val="907399098"/>
                  </p:ext>
                </p:extLst>
              </p:nvPr>
            </p:nvGraphicFramePr>
            <p:xfrm>
              <a:off x="11111445" y="275329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8"/>
                          <a:stretch>
                            <a:fillRect l="-1667" t="-3279" r="-4167" b="-8197"/>
                          </a:stretch>
                        </a:blipFill>
                      </a:tcPr>
                    </a:tc>
                    <a:extLst>
                      <a:ext uri="{0D108BD9-81ED-4DB2-BD59-A6C34878D82A}">
                        <a16:rowId xmlns:a16="http://schemas.microsoft.com/office/drawing/2014/main" val="3081328510"/>
                      </a:ext>
                    </a:extLst>
                  </a:tr>
                </a:tbl>
              </a:graphicData>
            </a:graphic>
          </p:graphicFrame>
        </mc:Fallback>
      </mc:AlternateContent>
      <p:sp>
        <p:nvSpPr>
          <p:cNvPr id="114" name="箭头: 下 113">
            <a:extLst>
              <a:ext uri="{FF2B5EF4-FFF2-40B4-BE49-F238E27FC236}">
                <a16:creationId xmlns:a16="http://schemas.microsoft.com/office/drawing/2014/main" id="{866CBAD0-539C-4D45-855A-14AD31BEA139}"/>
              </a:ext>
            </a:extLst>
          </p:cNvPr>
          <p:cNvSpPr/>
          <p:nvPr/>
        </p:nvSpPr>
        <p:spPr>
          <a:xfrm>
            <a:off x="4562177" y="4543425"/>
            <a:ext cx="119491" cy="898958"/>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5" name="箭头: 下 114">
            <a:extLst>
              <a:ext uri="{FF2B5EF4-FFF2-40B4-BE49-F238E27FC236}">
                <a16:creationId xmlns:a16="http://schemas.microsoft.com/office/drawing/2014/main" id="{AD71CB51-2ADF-4D96-8346-0EC5A2633EEE}"/>
              </a:ext>
            </a:extLst>
          </p:cNvPr>
          <p:cNvSpPr/>
          <p:nvPr/>
        </p:nvSpPr>
        <p:spPr>
          <a:xfrm>
            <a:off x="2236057" y="4903543"/>
            <a:ext cx="119492" cy="550015"/>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6" name="箭头: 下 115">
            <a:extLst>
              <a:ext uri="{FF2B5EF4-FFF2-40B4-BE49-F238E27FC236}">
                <a16:creationId xmlns:a16="http://schemas.microsoft.com/office/drawing/2014/main" id="{D6DD25A7-05D0-486F-AABD-E715396B8E1E}"/>
              </a:ext>
            </a:extLst>
          </p:cNvPr>
          <p:cNvSpPr/>
          <p:nvPr/>
        </p:nvSpPr>
        <p:spPr>
          <a:xfrm>
            <a:off x="10850199" y="5272276"/>
            <a:ext cx="119491" cy="254716"/>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7" name="箭头: 下 116">
            <a:extLst>
              <a:ext uri="{FF2B5EF4-FFF2-40B4-BE49-F238E27FC236}">
                <a16:creationId xmlns:a16="http://schemas.microsoft.com/office/drawing/2014/main" id="{D7E2F674-8EDE-4795-A5CB-55E8275F10C4}"/>
              </a:ext>
            </a:extLst>
          </p:cNvPr>
          <p:cNvSpPr/>
          <p:nvPr/>
        </p:nvSpPr>
        <p:spPr>
          <a:xfrm>
            <a:off x="3297317" y="2471423"/>
            <a:ext cx="115200" cy="2276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8" name="表格 117">
                <a:extLst>
                  <a:ext uri="{FF2B5EF4-FFF2-40B4-BE49-F238E27FC236}">
                    <a16:creationId xmlns:a16="http://schemas.microsoft.com/office/drawing/2014/main" id="{AB1A5FDD-3FB8-4364-9213-6C8E2B1476AC}"/>
                  </a:ext>
                </a:extLst>
              </p:cNvPr>
              <p:cNvGraphicFramePr>
                <a:graphicFrameLocks noGrp="1"/>
              </p:cNvGraphicFramePr>
              <p:nvPr>
                <p:extLst>
                  <p:ext uri="{D42A27DB-BD31-4B8C-83A1-F6EECF244321}">
                    <p14:modId xmlns:p14="http://schemas.microsoft.com/office/powerpoint/2010/main" val="1519912338"/>
                  </p:ext>
                </p:extLst>
              </p:nvPr>
            </p:nvGraphicFramePr>
            <p:xfrm>
              <a:off x="3002700" y="2745199"/>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262678">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m:t>
                                </m:r>
                                <m:r>
                                  <a:rPr lang="en-US" altLang="zh-MO" sz="1800" b="0" i="1" smtClean="0">
                                    <a:solidFill>
                                      <a:srgbClr val="C00000"/>
                                    </a:solidFill>
                                    <a:latin typeface="Cambria Math" panose="02040503050406030204" pitchFamily="18" charset="0"/>
                                  </a:rPr>
                                  <m:t>11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18" name="表格 117">
                <a:extLst>
                  <a:ext uri="{FF2B5EF4-FFF2-40B4-BE49-F238E27FC236}">
                    <a16:creationId xmlns:a16="http://schemas.microsoft.com/office/drawing/2014/main" id="{AB1A5FDD-3FB8-4364-9213-6C8E2B1476AC}"/>
                  </a:ext>
                </a:extLst>
              </p:cNvPr>
              <p:cNvGraphicFramePr>
                <a:graphicFrameLocks noGrp="1"/>
              </p:cNvGraphicFramePr>
              <p:nvPr>
                <p:extLst>
                  <p:ext uri="{D42A27DB-BD31-4B8C-83A1-F6EECF244321}">
                    <p14:modId xmlns:p14="http://schemas.microsoft.com/office/powerpoint/2010/main" val="1519912338"/>
                  </p:ext>
                </p:extLst>
              </p:nvPr>
            </p:nvGraphicFramePr>
            <p:xfrm>
              <a:off x="3002700" y="2745199"/>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9"/>
                          <a:stretch>
                            <a:fillRect l="-1667" t="-4918" r="-4167" b="-8197"/>
                          </a:stretch>
                        </a:blipFill>
                      </a:tcPr>
                    </a:tc>
                    <a:extLst>
                      <a:ext uri="{0D108BD9-81ED-4DB2-BD59-A6C34878D82A}">
                        <a16:rowId xmlns:a16="http://schemas.microsoft.com/office/drawing/2014/main" val="3081328510"/>
                      </a:ext>
                    </a:extLst>
                  </a:tr>
                </a:tbl>
              </a:graphicData>
            </a:graphic>
          </p:graphicFrame>
        </mc:Fallback>
      </mc:AlternateContent>
      <p:sp>
        <p:nvSpPr>
          <p:cNvPr id="119" name="椭圆 118">
            <a:extLst>
              <a:ext uri="{FF2B5EF4-FFF2-40B4-BE49-F238E27FC236}">
                <a16:creationId xmlns:a16="http://schemas.microsoft.com/office/drawing/2014/main" id="{2085BF1C-DB7B-4EDC-AD56-AB39BE38D988}"/>
              </a:ext>
            </a:extLst>
          </p:cNvPr>
          <p:cNvSpPr/>
          <p:nvPr/>
        </p:nvSpPr>
        <p:spPr>
          <a:xfrm>
            <a:off x="4586147" y="1261182"/>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0800E933-347F-456C-8529-EDAB7B23F328}"/>
                  </a:ext>
                </a:extLst>
              </p:cNvPr>
              <p:cNvSpPr txBox="1"/>
              <p:nvPr/>
            </p:nvSpPr>
            <p:spPr>
              <a:xfrm>
                <a:off x="4549786" y="1251983"/>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i="1" smtClean="0">
                              <a:solidFill>
                                <a:prstClr val="black"/>
                              </a:solidFill>
                              <a:latin typeface="Cambria Math" panose="02040503050406030204" pitchFamily="18" charset="0"/>
                            </a:rPr>
                            <m:t>5</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20" name="文本框 119">
                <a:extLst>
                  <a:ext uri="{FF2B5EF4-FFF2-40B4-BE49-F238E27FC236}">
                    <a16:creationId xmlns:a16="http://schemas.microsoft.com/office/drawing/2014/main" id="{0800E933-347F-456C-8529-EDAB7B23F328}"/>
                  </a:ext>
                </a:extLst>
              </p:cNvPr>
              <p:cNvSpPr txBox="1">
                <a:spLocks noRot="1" noChangeAspect="1" noMove="1" noResize="1" noEditPoints="1" noAdjustHandles="1" noChangeArrowheads="1" noChangeShapeType="1" noTextEdit="1"/>
              </p:cNvSpPr>
              <p:nvPr/>
            </p:nvSpPr>
            <p:spPr>
              <a:xfrm>
                <a:off x="4549786" y="1251983"/>
                <a:ext cx="467513" cy="369332"/>
              </a:xfrm>
              <a:prstGeom prst="rect">
                <a:avLst/>
              </a:prstGeom>
              <a:blipFill>
                <a:blip r:embed="rId20"/>
                <a:stretch>
                  <a:fillRect b="-1639"/>
                </a:stretch>
              </a:blipFill>
            </p:spPr>
            <p:txBody>
              <a:bodyPr/>
              <a:lstStyle/>
              <a:p>
                <a:r>
                  <a:rPr lang="zh-MO" altLang="en-US">
                    <a:noFill/>
                  </a:rPr>
                  <a:t> </a:t>
                </a:r>
              </a:p>
            </p:txBody>
          </p:sp>
        </mc:Fallback>
      </mc:AlternateContent>
      <p:cxnSp>
        <p:nvCxnSpPr>
          <p:cNvPr id="121" name="直接箭头连接符 120">
            <a:extLst>
              <a:ext uri="{FF2B5EF4-FFF2-40B4-BE49-F238E27FC236}">
                <a16:creationId xmlns:a16="http://schemas.microsoft.com/office/drawing/2014/main" id="{540869EF-AA9A-4D1F-B9F9-2CB4CF827029}"/>
              </a:ext>
            </a:extLst>
          </p:cNvPr>
          <p:cNvCxnSpPr>
            <a:cxnSpLocks/>
            <a:stCxn id="119" idx="4"/>
          </p:cNvCxnSpPr>
          <p:nvPr/>
        </p:nvCxnSpPr>
        <p:spPr>
          <a:xfrm>
            <a:off x="4783543" y="1655974"/>
            <a:ext cx="197396" cy="403743"/>
          </a:xfrm>
          <a:prstGeom prst="straightConnector1">
            <a:avLst/>
          </a:prstGeom>
          <a:noFill/>
          <a:ln w="28575" cap="flat" cmpd="sng" algn="ctr">
            <a:solidFill>
              <a:sysClr val="windowText" lastClr="000000"/>
            </a:solidFill>
            <a:prstDash val="solid"/>
            <a:miter lim="800000"/>
            <a:tailEnd type="triangle"/>
          </a:ln>
          <a:effectLst/>
        </p:spPr>
      </p:cxnSp>
      <p:sp>
        <p:nvSpPr>
          <p:cNvPr id="122" name="箭头: 下 121">
            <a:extLst>
              <a:ext uri="{FF2B5EF4-FFF2-40B4-BE49-F238E27FC236}">
                <a16:creationId xmlns:a16="http://schemas.microsoft.com/office/drawing/2014/main" id="{C3242E1B-D830-4C62-BE42-89244A6AFFBA}"/>
              </a:ext>
            </a:extLst>
          </p:cNvPr>
          <p:cNvSpPr/>
          <p:nvPr/>
        </p:nvSpPr>
        <p:spPr>
          <a:xfrm>
            <a:off x="6532648" y="2487309"/>
            <a:ext cx="115200" cy="230258"/>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8" name="文本框 127">
            <a:extLst>
              <a:ext uri="{FF2B5EF4-FFF2-40B4-BE49-F238E27FC236}">
                <a16:creationId xmlns:a16="http://schemas.microsoft.com/office/drawing/2014/main" id="{A524B310-538F-49B8-86AB-70623CB77B69}"/>
              </a:ext>
            </a:extLst>
          </p:cNvPr>
          <p:cNvSpPr txBox="1"/>
          <p:nvPr/>
        </p:nvSpPr>
        <p:spPr>
          <a:xfrm>
            <a:off x="234463" y="2061515"/>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1</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p:sp>
        <p:nvSpPr>
          <p:cNvPr id="129" name="文本框 128">
            <a:extLst>
              <a:ext uri="{FF2B5EF4-FFF2-40B4-BE49-F238E27FC236}">
                <a16:creationId xmlns:a16="http://schemas.microsoft.com/office/drawing/2014/main" id="{9510F2DC-2483-432A-B03F-5C2009117B73}"/>
              </a:ext>
            </a:extLst>
          </p:cNvPr>
          <p:cNvSpPr txBox="1"/>
          <p:nvPr/>
        </p:nvSpPr>
        <p:spPr>
          <a:xfrm>
            <a:off x="228121" y="4283655"/>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2</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30" name="表格 129">
                <a:extLst>
                  <a:ext uri="{FF2B5EF4-FFF2-40B4-BE49-F238E27FC236}">
                    <a16:creationId xmlns:a16="http://schemas.microsoft.com/office/drawing/2014/main" id="{06FD8CC8-FE76-4496-BA66-2FB27999E50F}"/>
                  </a:ext>
                </a:extLst>
              </p:cNvPr>
              <p:cNvGraphicFramePr>
                <a:graphicFrameLocks noGrp="1"/>
              </p:cNvGraphicFramePr>
              <p:nvPr>
                <p:extLst>
                  <p:ext uri="{D42A27DB-BD31-4B8C-83A1-F6EECF244321}">
                    <p14:modId xmlns:p14="http://schemas.microsoft.com/office/powerpoint/2010/main" val="377911619"/>
                  </p:ext>
                </p:extLst>
              </p:nvPr>
            </p:nvGraphicFramePr>
            <p:xfrm>
              <a:off x="6233066" y="2777266"/>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600" b="0" i="1" smtClean="0">
                                        <a:solidFill>
                                          <a:srgbClr val="000000"/>
                                        </a:solidFill>
                                        <a:latin typeface="Cambria Math" panose="02040503050406030204" pitchFamily="18" charset="0"/>
                                      </a:rPr>
                                    </m:ctrlPr>
                                  </m:sSubPr>
                                  <m:e>
                                    <m:r>
                                      <a:rPr lang="en-US" altLang="zh-MO" sz="1600" b="0" i="1" smtClean="0">
                                        <a:solidFill>
                                          <a:srgbClr val="000000"/>
                                        </a:solidFill>
                                        <a:latin typeface="Cambria Math" panose="02040503050406030204" pitchFamily="18" charset="0"/>
                                      </a:rPr>
                                      <m:t>𝑒</m:t>
                                    </m:r>
                                  </m:e>
                                  <m:sub>
                                    <m:r>
                                      <a:rPr lang="en-US" altLang="zh-MO" sz="1600" b="0" i="1" smtClean="0">
                                        <a:solidFill>
                                          <a:srgbClr val="000000"/>
                                        </a:solidFill>
                                        <a:latin typeface="Cambria Math" panose="02040503050406030204" pitchFamily="18" charset="0"/>
                                      </a:rPr>
                                      <m:t>6</m:t>
                                    </m:r>
                                  </m:sub>
                                </m:sSub>
                                <m:r>
                                  <a:rPr lang="en-US" altLang="zh-MO" sz="1600" b="0" i="1" smtClean="0">
                                    <a:solidFill>
                                      <a:srgbClr val="000000"/>
                                    </a:solidFill>
                                    <a:latin typeface="Cambria Math" panose="02040503050406030204" pitchFamily="18" charset="0"/>
                                  </a:rPr>
                                  <m:t>,</m:t>
                                </m:r>
                                <m:r>
                                  <a:rPr lang="en-US" altLang="zh-MO" sz="1600" b="0" i="1" smtClean="0">
                                    <a:solidFill>
                                      <a:srgbClr val="C00000"/>
                                    </a:solidFill>
                                    <a:latin typeface="Cambria Math" panose="02040503050406030204" pitchFamily="18" charset="0"/>
                                  </a:rPr>
                                  <m:t>44</m:t>
                                </m:r>
                              </m:oMath>
                            </m:oMathPara>
                          </a14:m>
                          <a:endParaRPr lang="zh-MO" altLang="en-US" sz="16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130" name="表格 129">
                <a:extLst>
                  <a:ext uri="{FF2B5EF4-FFF2-40B4-BE49-F238E27FC236}">
                    <a16:creationId xmlns:a16="http://schemas.microsoft.com/office/drawing/2014/main" id="{06FD8CC8-FE76-4496-BA66-2FB27999E50F}"/>
                  </a:ext>
                </a:extLst>
              </p:cNvPr>
              <p:cNvGraphicFramePr>
                <a:graphicFrameLocks noGrp="1"/>
              </p:cNvGraphicFramePr>
              <p:nvPr>
                <p:extLst>
                  <p:ext uri="{D42A27DB-BD31-4B8C-83A1-F6EECF244321}">
                    <p14:modId xmlns:p14="http://schemas.microsoft.com/office/powerpoint/2010/main" val="377911619"/>
                  </p:ext>
                </p:extLst>
              </p:nvPr>
            </p:nvGraphicFramePr>
            <p:xfrm>
              <a:off x="6233066" y="2777266"/>
              <a:ext cx="725265" cy="337111"/>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37111">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1"/>
                          <a:stretch>
                            <a:fillRect l="-1667" t="-3571" r="-4167" b="-8929"/>
                          </a:stretch>
                        </a:blipFill>
                      </a:tcPr>
                    </a:tc>
                    <a:extLst>
                      <a:ext uri="{0D108BD9-81ED-4DB2-BD59-A6C34878D82A}">
                        <a16:rowId xmlns:a16="http://schemas.microsoft.com/office/drawing/2014/main" val="30813285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1" name="表格 4">
                <a:extLst>
                  <a:ext uri="{FF2B5EF4-FFF2-40B4-BE49-F238E27FC236}">
                    <a16:creationId xmlns:a16="http://schemas.microsoft.com/office/drawing/2014/main" id="{8FBA6F4A-3280-4056-BD22-951BA099DEC1}"/>
                  </a:ext>
                </a:extLst>
              </p:cNvPr>
              <p:cNvGraphicFramePr>
                <a:graphicFrameLocks noGrp="1"/>
              </p:cNvGraphicFramePr>
              <p:nvPr>
                <p:extLst>
                  <p:ext uri="{D42A27DB-BD31-4B8C-83A1-F6EECF244321}">
                    <p14:modId xmlns:p14="http://schemas.microsoft.com/office/powerpoint/2010/main" val="2060541083"/>
                  </p:ext>
                </p:extLst>
              </p:nvPr>
            </p:nvGraphicFramePr>
            <p:xfrm>
              <a:off x="9924908" y="3739105"/>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800" b="0" i="1" smtClean="0">
                                    <a:solidFill>
                                      <a:srgbClr val="C00000"/>
                                    </a:solidFill>
                                    <a:latin typeface="Cambria Math" panose="02040503050406030204" pitchFamily="18" charset="0"/>
                                  </a:rPr>
                                  <m:t>𝑒𝑚𝑝𝑡𝑦</m:t>
                                </m:r>
                              </m:oMath>
                            </m:oMathPara>
                          </a14:m>
                          <a:endParaRPr lang="zh-MO" altLang="en-US" sz="1800" b="0" dirty="0">
                            <a:solidFill>
                              <a:srgbClr val="C00000"/>
                            </a:solidFill>
                          </a:endParaRPr>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0136619"/>
                      </a:ext>
                    </a:extLst>
                  </a:tr>
                </a:tbl>
              </a:graphicData>
            </a:graphic>
          </p:graphicFrame>
        </mc:Choice>
        <mc:Fallback xmlns="">
          <p:graphicFrame>
            <p:nvGraphicFramePr>
              <p:cNvPr id="131" name="表格 4">
                <a:extLst>
                  <a:ext uri="{FF2B5EF4-FFF2-40B4-BE49-F238E27FC236}">
                    <a16:creationId xmlns:a16="http://schemas.microsoft.com/office/drawing/2014/main" id="{8FBA6F4A-3280-4056-BD22-951BA099DEC1}"/>
                  </a:ext>
                </a:extLst>
              </p:cNvPr>
              <p:cNvGraphicFramePr>
                <a:graphicFrameLocks noGrp="1"/>
              </p:cNvGraphicFramePr>
              <p:nvPr>
                <p:extLst>
                  <p:ext uri="{D42A27DB-BD31-4B8C-83A1-F6EECF244321}">
                    <p14:modId xmlns:p14="http://schemas.microsoft.com/office/powerpoint/2010/main" val="2060541083"/>
                  </p:ext>
                </p:extLst>
              </p:nvPr>
            </p:nvGraphicFramePr>
            <p:xfrm>
              <a:off x="9924908" y="3739105"/>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blipFill>
                          <a:blip r:embed="rId24"/>
                          <a:stretch>
                            <a:fillRect l="-943" t="-3279" r="-1572" b="-9836"/>
                          </a:stretch>
                        </a:blipFill>
                      </a:tcPr>
                    </a:tc>
                    <a:extLst>
                      <a:ext uri="{0D108BD9-81ED-4DB2-BD59-A6C34878D82A}">
                        <a16:rowId xmlns:a16="http://schemas.microsoft.com/office/drawing/2014/main" val="34013661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2" name="表格 4">
                <a:extLst>
                  <a:ext uri="{FF2B5EF4-FFF2-40B4-BE49-F238E27FC236}">
                    <a16:creationId xmlns:a16="http://schemas.microsoft.com/office/drawing/2014/main" id="{FC593415-2957-4EE4-A59F-926AC4F15553}"/>
                  </a:ext>
                </a:extLst>
              </p:cNvPr>
              <p:cNvGraphicFramePr>
                <a:graphicFrameLocks noGrp="1"/>
              </p:cNvGraphicFramePr>
              <p:nvPr>
                <p:extLst>
                  <p:ext uri="{D42A27DB-BD31-4B8C-83A1-F6EECF244321}">
                    <p14:modId xmlns:p14="http://schemas.microsoft.com/office/powerpoint/2010/main" val="420206200"/>
                  </p:ext>
                </p:extLst>
              </p:nvPr>
            </p:nvGraphicFramePr>
            <p:xfrm>
              <a:off x="9924908" y="4468395"/>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11</m:t>
                                    </m:r>
                                  </m:sub>
                                </m:sSub>
                                <m:r>
                                  <a:rPr lang="en-US" altLang="zh-MO" sz="1800" b="0" i="1" smtClean="0">
                                    <a:solidFill>
                                      <a:srgbClr val="000000"/>
                                    </a:solidFill>
                                    <a:latin typeface="Cambria Math" panose="02040503050406030204" pitchFamily="18" charset="0"/>
                                  </a:rPr>
                                  <m:t>,150, 350, </m:t>
                                </m:r>
                                <m:r>
                                  <a:rPr lang="en-US" altLang="zh-MO" sz="1800" b="0" i="1" smtClean="0">
                                    <a:solidFill>
                                      <a:srgbClr val="C00000"/>
                                    </a:solidFill>
                                    <a:latin typeface="Cambria Math" panose="02040503050406030204" pitchFamily="18" charset="0"/>
                                  </a:rPr>
                                  <m:t>8</m:t>
                                </m:r>
                                <m:r>
                                  <a:rPr lang="en-US" altLang="zh-MO" sz="1800" b="0" i="1" smtClean="0">
                                    <a:solidFill>
                                      <a:srgbClr val="000000"/>
                                    </a:solidFill>
                                    <a:latin typeface="Cambria Math" panose="02040503050406030204" pitchFamily="18" charset="0"/>
                                  </a:rPr>
                                  <m:t>)</m:t>
                                </m:r>
                              </m:oMath>
                            </m:oMathPara>
                          </a14:m>
                          <a:endParaRPr lang="zh-MO" altLang="en-US" sz="1800" b="0" dirty="0">
                            <a:solidFill>
                              <a:schemeClr val="tx1"/>
                            </a:solidFill>
                          </a:endParaRPr>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359817059"/>
                      </a:ext>
                    </a:extLst>
                  </a:tr>
                </a:tbl>
              </a:graphicData>
            </a:graphic>
          </p:graphicFrame>
        </mc:Choice>
        <mc:Fallback xmlns="">
          <p:graphicFrame>
            <p:nvGraphicFramePr>
              <p:cNvPr id="132" name="表格 4">
                <a:extLst>
                  <a:ext uri="{FF2B5EF4-FFF2-40B4-BE49-F238E27FC236}">
                    <a16:creationId xmlns:a16="http://schemas.microsoft.com/office/drawing/2014/main" id="{FC593415-2957-4EE4-A59F-926AC4F15553}"/>
                  </a:ext>
                </a:extLst>
              </p:cNvPr>
              <p:cNvGraphicFramePr>
                <a:graphicFrameLocks noGrp="1"/>
              </p:cNvGraphicFramePr>
              <p:nvPr>
                <p:extLst>
                  <p:ext uri="{D42A27DB-BD31-4B8C-83A1-F6EECF244321}">
                    <p14:modId xmlns:p14="http://schemas.microsoft.com/office/powerpoint/2010/main" val="420206200"/>
                  </p:ext>
                </p:extLst>
              </p:nvPr>
            </p:nvGraphicFramePr>
            <p:xfrm>
              <a:off x="9924908" y="4468395"/>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blipFill>
                          <a:blip r:embed="rId25"/>
                          <a:stretch>
                            <a:fillRect l="-943" t="-4918" r="-1572" b="-13115"/>
                          </a:stretch>
                        </a:blipFill>
                      </a:tcPr>
                    </a:tc>
                    <a:extLst>
                      <a:ext uri="{0D108BD9-81ED-4DB2-BD59-A6C34878D82A}">
                        <a16:rowId xmlns:a16="http://schemas.microsoft.com/office/drawing/2014/main" val="23598170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3" name="表格 4">
                <a:extLst>
                  <a:ext uri="{FF2B5EF4-FFF2-40B4-BE49-F238E27FC236}">
                    <a16:creationId xmlns:a16="http://schemas.microsoft.com/office/drawing/2014/main" id="{7F3819C2-458A-47F7-89D6-BC09410AD0D4}"/>
                  </a:ext>
                </a:extLst>
              </p:cNvPr>
              <p:cNvGraphicFramePr>
                <a:graphicFrameLocks noGrp="1"/>
              </p:cNvGraphicFramePr>
              <p:nvPr>
                <p:extLst>
                  <p:ext uri="{D42A27DB-BD31-4B8C-83A1-F6EECF244321}">
                    <p14:modId xmlns:p14="http://schemas.microsoft.com/office/powerpoint/2010/main" val="974008282"/>
                  </p:ext>
                </p:extLst>
              </p:nvPr>
            </p:nvGraphicFramePr>
            <p:xfrm>
              <a:off x="9924908" y="4105106"/>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m:t>
                                </m:r>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10</m:t>
                                    </m:r>
                                  </m:sub>
                                </m:sSub>
                                <m:r>
                                  <a:rPr lang="en-US" altLang="zh-MO" sz="1800" b="0" i="1" smtClean="0">
                                    <a:solidFill>
                                      <a:srgbClr val="000000"/>
                                    </a:solidFill>
                                    <a:latin typeface="Cambria Math" panose="02040503050406030204" pitchFamily="18" charset="0"/>
                                  </a:rPr>
                                  <m:t>,125, 90, </m:t>
                                </m:r>
                                <m:r>
                                  <a:rPr lang="en-US" altLang="zh-MO" sz="1800" b="0" i="1" smtClean="0">
                                    <a:solidFill>
                                      <a:srgbClr val="C00000"/>
                                    </a:solidFill>
                                    <a:latin typeface="Cambria Math" panose="02040503050406030204" pitchFamily="18" charset="0"/>
                                  </a:rPr>
                                  <m:t>0</m:t>
                                </m:r>
                                <m:r>
                                  <a:rPr lang="en-US" altLang="zh-MO" sz="1800" b="0" i="1" smtClean="0">
                                    <a:solidFill>
                                      <a:srgbClr val="000000"/>
                                    </a:solidFill>
                                    <a:latin typeface="Cambria Math" panose="02040503050406030204" pitchFamily="18" charset="0"/>
                                  </a:rPr>
                                  <m:t>)</m:t>
                                </m:r>
                              </m:oMath>
                            </m:oMathPara>
                          </a14:m>
                          <a:endParaRPr lang="zh-MO" altLang="en-US" sz="1800" b="0" dirty="0">
                            <a:solidFill>
                              <a:schemeClr val="tx1"/>
                            </a:solidFill>
                          </a:endParaRPr>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993666005"/>
                      </a:ext>
                    </a:extLst>
                  </a:tr>
                </a:tbl>
              </a:graphicData>
            </a:graphic>
          </p:graphicFrame>
        </mc:Choice>
        <mc:Fallback xmlns="">
          <p:graphicFrame>
            <p:nvGraphicFramePr>
              <p:cNvPr id="133" name="表格 4">
                <a:extLst>
                  <a:ext uri="{FF2B5EF4-FFF2-40B4-BE49-F238E27FC236}">
                    <a16:creationId xmlns:a16="http://schemas.microsoft.com/office/drawing/2014/main" id="{7F3819C2-458A-47F7-89D6-BC09410AD0D4}"/>
                  </a:ext>
                </a:extLst>
              </p:cNvPr>
              <p:cNvGraphicFramePr>
                <a:graphicFrameLocks noGrp="1"/>
              </p:cNvGraphicFramePr>
              <p:nvPr>
                <p:extLst>
                  <p:ext uri="{D42A27DB-BD31-4B8C-83A1-F6EECF244321}">
                    <p14:modId xmlns:p14="http://schemas.microsoft.com/office/powerpoint/2010/main" val="974008282"/>
                  </p:ext>
                </p:extLst>
              </p:nvPr>
            </p:nvGraphicFramePr>
            <p:xfrm>
              <a:off x="9924908" y="4105106"/>
              <a:ext cx="1936787" cy="366311"/>
            </p:xfrm>
            <a:graphic>
              <a:graphicData uri="http://schemas.openxmlformats.org/drawingml/2006/table">
                <a:tbl>
                  <a:tblPr firstRow="1" bandRow="1"/>
                  <a:tblGrid>
                    <a:gridCol w="1936787">
                      <a:extLst>
                        <a:ext uri="{9D8B030D-6E8A-4147-A177-3AD203B41FA5}">
                          <a16:colId xmlns:a16="http://schemas.microsoft.com/office/drawing/2014/main" val="927299662"/>
                        </a:ext>
                      </a:extLst>
                    </a:gridCol>
                  </a:tblGrid>
                  <a:tr h="366311">
                    <a:tc>
                      <a:txBody>
                        <a:bodyPr/>
                        <a:lstStyle/>
                        <a:p>
                          <a:endParaRPr lang="zh-MO"/>
                        </a:p>
                      </a:txBody>
                      <a:tcPr>
                        <a:lnL w="28575" cap="flat" cmpd="sng" algn="ctr">
                          <a:solidFill>
                            <a:sysClr val="windowText" lastClr="000000"/>
                          </a:solidFill>
                          <a:prstDash val="sysDash"/>
                          <a:round/>
                          <a:headEnd type="none" w="med" len="med"/>
                          <a:tailEnd type="none" w="med" len="med"/>
                        </a:lnL>
                        <a:lnR w="28575" cap="flat" cmpd="sng" algn="ctr">
                          <a:solidFill>
                            <a:sysClr val="windowText" lastClr="000000"/>
                          </a:solidFill>
                          <a:prstDash val="sysDash"/>
                          <a:round/>
                          <a:headEnd type="none" w="med" len="med"/>
                          <a:tailEnd type="none" w="med" len="med"/>
                        </a:lnR>
                        <a:lnT w="28575" cap="flat" cmpd="sng" algn="ctr">
                          <a:solidFill>
                            <a:sysClr val="windowText" lastClr="000000"/>
                          </a:solidFill>
                          <a:prstDash val="sysDash"/>
                          <a:round/>
                          <a:headEnd type="none" w="med" len="med"/>
                          <a:tailEnd type="none" w="med" len="med"/>
                        </a:lnT>
                        <a:lnB w="28575" cap="flat" cmpd="sng" algn="ctr">
                          <a:solidFill>
                            <a:sysClr val="windowText" lastClr="000000"/>
                          </a:solidFill>
                          <a:prstDash val="sysDash"/>
                          <a:round/>
                          <a:headEnd type="none" w="med" len="med"/>
                          <a:tailEnd type="none" w="med" len="med"/>
                        </a:lnB>
                        <a:lnTlToBr w="12700" cmpd="sng">
                          <a:noFill/>
                          <a:prstDash val="solid"/>
                        </a:lnTlToBr>
                        <a:lnBlToTr w="12700" cmpd="sng">
                          <a:noFill/>
                          <a:prstDash val="solid"/>
                        </a:lnBlToTr>
                        <a:blipFill>
                          <a:blip r:embed="rId26"/>
                          <a:stretch>
                            <a:fillRect l="-943" t="-3279" r="-1572" b="-13115"/>
                          </a:stretch>
                        </a:blipFill>
                      </a:tcPr>
                    </a:tc>
                    <a:extLst>
                      <a:ext uri="{0D108BD9-81ED-4DB2-BD59-A6C34878D82A}">
                        <a16:rowId xmlns:a16="http://schemas.microsoft.com/office/drawing/2014/main" val="3993666005"/>
                      </a:ext>
                    </a:extLst>
                  </a:tr>
                </a:tbl>
              </a:graphicData>
            </a:graphic>
          </p:graphicFrame>
        </mc:Fallback>
      </mc:AlternateContent>
      <p:sp>
        <p:nvSpPr>
          <p:cNvPr id="134" name="文本框 133">
            <a:extLst>
              <a:ext uri="{FF2B5EF4-FFF2-40B4-BE49-F238E27FC236}">
                <a16:creationId xmlns:a16="http://schemas.microsoft.com/office/drawing/2014/main" id="{EC74EC7D-C989-4859-AA76-420DD4A20BA6}"/>
              </a:ext>
            </a:extLst>
          </p:cNvPr>
          <p:cNvSpPr txBox="1"/>
          <p:nvPr/>
        </p:nvSpPr>
        <p:spPr>
          <a:xfrm>
            <a:off x="188660" y="438902"/>
            <a:ext cx="3042688" cy="523220"/>
          </a:xfrm>
          <a:prstGeom prst="rect">
            <a:avLst/>
          </a:prstGeom>
          <a:noFill/>
        </p:spPr>
        <p:txBody>
          <a:bodyPr wrap="square" rtlCol="0">
            <a:spAutoFit/>
          </a:bodyPr>
          <a:lstStyle/>
          <a:p>
            <a:r>
              <a:rPr lang="en-US" altLang="zh-MO" sz="2800" i="1" dirty="0">
                <a:solidFill>
                  <a:srgbClr val="000000"/>
                </a:solidFill>
              </a:rPr>
              <a:t>Current time: 8</a:t>
            </a:r>
            <a:endParaRPr lang="zh-MO" altLang="en-US" sz="2800" i="1" dirty="0">
              <a:solidFill>
                <a:srgbClr val="000000"/>
              </a:solidFill>
            </a:endParaRPr>
          </a:p>
        </p:txBody>
      </p:sp>
      <p:sp>
        <p:nvSpPr>
          <p:cNvPr id="135" name="文本框 134">
            <a:extLst>
              <a:ext uri="{FF2B5EF4-FFF2-40B4-BE49-F238E27FC236}">
                <a16:creationId xmlns:a16="http://schemas.microsoft.com/office/drawing/2014/main" id="{12902929-F64A-4D73-AC76-094425A5CF6B}"/>
              </a:ext>
            </a:extLst>
          </p:cNvPr>
          <p:cNvSpPr txBox="1"/>
          <p:nvPr/>
        </p:nvSpPr>
        <p:spPr>
          <a:xfrm>
            <a:off x="5076346" y="443310"/>
            <a:ext cx="3593072" cy="523220"/>
          </a:xfrm>
          <a:prstGeom prst="rect">
            <a:avLst/>
          </a:prstGeom>
          <a:noFill/>
        </p:spPr>
        <p:txBody>
          <a:bodyPr wrap="square" rtlCol="0">
            <a:spAutoFit/>
          </a:bodyPr>
          <a:lstStyle/>
          <a:p>
            <a:r>
              <a:rPr lang="en-US" altLang="zh-MO" sz="2800" i="1" dirty="0">
                <a:solidFill>
                  <a:srgbClr val="000000"/>
                </a:solidFill>
              </a:rPr>
              <a:t>Burst threshold: 100</a:t>
            </a:r>
            <a:endParaRPr lang="zh-MO" altLang="en-US" sz="2800" i="1" dirty="0">
              <a:solidFill>
                <a:srgbClr val="000000"/>
              </a:solidFill>
            </a:endParaRPr>
          </a:p>
        </p:txBody>
      </p:sp>
      <p:sp>
        <p:nvSpPr>
          <p:cNvPr id="136" name="文本框 135">
            <a:extLst>
              <a:ext uri="{FF2B5EF4-FFF2-40B4-BE49-F238E27FC236}">
                <a16:creationId xmlns:a16="http://schemas.microsoft.com/office/drawing/2014/main" id="{E98E9323-0118-4E5B-8334-5D9FE15F3B70}"/>
              </a:ext>
            </a:extLst>
          </p:cNvPr>
          <p:cNvSpPr txBox="1"/>
          <p:nvPr/>
        </p:nvSpPr>
        <p:spPr>
          <a:xfrm>
            <a:off x="8883724" y="434604"/>
            <a:ext cx="3593072" cy="523220"/>
          </a:xfrm>
          <a:prstGeom prst="rect">
            <a:avLst/>
          </a:prstGeom>
          <a:noFill/>
        </p:spPr>
        <p:txBody>
          <a:bodyPr wrap="square" rtlCol="0">
            <a:spAutoFit/>
          </a:bodyPr>
          <a:lstStyle/>
          <a:p>
            <a:r>
              <a:rPr lang="en-US" altLang="zh-MO" sz="2800" i="1" dirty="0">
                <a:solidFill>
                  <a:srgbClr val="000000"/>
                </a:solidFill>
              </a:rPr>
              <a:t>Stage 1 threshold: 50</a:t>
            </a:r>
            <a:endParaRPr lang="zh-MO" altLang="en-US" sz="2800" i="1" dirty="0">
              <a:solidFill>
                <a:srgbClr val="000000"/>
              </a:solidFill>
            </a:endParaRPr>
          </a:p>
        </p:txBody>
      </p:sp>
      <p:sp>
        <p:nvSpPr>
          <p:cNvPr id="137" name="矩形 136">
            <a:extLst>
              <a:ext uri="{FF2B5EF4-FFF2-40B4-BE49-F238E27FC236}">
                <a16:creationId xmlns:a16="http://schemas.microsoft.com/office/drawing/2014/main" id="{2FC7E33D-90A6-4532-974C-34BB4B65D051}"/>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25534FA5-6848-4CAF-AD81-3E0F787D62DD}"/>
                  </a:ext>
                </a:extLst>
              </p:cNvPr>
              <p:cNvSpPr txBox="1"/>
              <p:nvPr/>
            </p:nvSpPr>
            <p:spPr>
              <a:xfrm>
                <a:off x="412984" y="6149146"/>
                <a:ext cx="113660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solidFill>
                            <a:srgbClr val="000000"/>
                          </a:solidFill>
                          <a:latin typeface="Cambria Math" panose="02040503050406030204" pitchFamily="18" charset="0"/>
                        </a:rPr>
                        <m:t>record</m:t>
                      </m:r>
                      <m:r>
                        <a:rPr lang="en-US" altLang="zh-CN" b="0" i="1" smtClean="0">
                          <a:solidFill>
                            <a:srgbClr val="000000"/>
                          </a:solidFill>
                          <a:latin typeface="Cambria Math" panose="02040503050406030204" pitchFamily="18" charset="0"/>
                        </a:rPr>
                        <m:t> </m:t>
                      </m:r>
                      <m:r>
                        <m:rPr>
                          <m:sty m:val="p"/>
                        </m:rPr>
                        <a:rPr lang="en-US" altLang="zh-CN" i="1">
                          <a:solidFill>
                            <a:srgbClr val="000000"/>
                          </a:solidFill>
                          <a:latin typeface="Cambria Math" panose="02040503050406030204" pitchFamily="18" charset="0"/>
                        </a:rPr>
                        <m:t>each</m:t>
                      </m:r>
                      <m:r>
                        <a:rPr lang="en-US" altLang="zh-CN" b="0" i="1" smtClean="0">
                          <a:solidFill>
                            <a:srgbClr val="000000"/>
                          </a:solidFill>
                          <a:latin typeface="Cambria Math" panose="02040503050406030204" pitchFamily="18" charset="0"/>
                        </a:rPr>
                        <m:t> </m:t>
                      </m:r>
                      <m:r>
                        <m:rPr>
                          <m:sty m:val="p"/>
                        </m:rPr>
                        <a:rPr lang="en-US" altLang="zh-CN" i="1">
                          <a:solidFill>
                            <a:srgbClr val="000000"/>
                          </a:solidFill>
                          <a:latin typeface="Cambria Math" panose="02040503050406030204" pitchFamily="18" charset="0"/>
                        </a:rPr>
                        <m:t>items</m:t>
                      </m:r>
                      <m:r>
                        <a:rPr lang="zh-CN" altLang="en-US"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 </m:t>
                      </m:r>
                      <m:r>
                        <m:rPr>
                          <m:sty m:val="p"/>
                        </m:rPr>
                        <a:rPr lang="en-US" altLang="zh-CN" i="1">
                          <a:solidFill>
                            <a:srgbClr val="000000"/>
                          </a:solidFill>
                          <a:latin typeface="Cambria Math" panose="02040503050406030204" pitchFamily="18" charset="0"/>
                        </a:rPr>
                        <m:t>information</m:t>
                      </m:r>
                      <m:r>
                        <a:rPr lang="zh-CN" altLang="en-US" i="1" smtClean="0">
                          <a:solidFill>
                            <a:srgbClr val="000000"/>
                          </a:solidFill>
                          <a:latin typeface="Cambria Math" panose="02040503050406030204" pitchFamily="18" charset="0"/>
                        </a:rPr>
                        <m:t>：</m:t>
                      </m:r>
                      <m:r>
                        <a:rPr lang="en-US" altLang="zh-MO" sz="1800" b="0" i="1" smtClean="0">
                          <a:solidFill>
                            <a:srgbClr val="000000"/>
                          </a:solidFill>
                          <a:latin typeface="Cambria Math" panose="02040503050406030204" pitchFamily="18" charset="0"/>
                        </a:rPr>
                        <m:t>(</m:t>
                      </m:r>
                      <m:r>
                        <a:rPr lang="en-US" altLang="zh-MO" sz="1800" b="0" i="1" smtClean="0">
                          <a:solidFill>
                            <a:srgbClr val="000000"/>
                          </a:solidFill>
                          <a:latin typeface="Cambria Math" panose="02040503050406030204" pitchFamily="18" charset="0"/>
                        </a:rPr>
                        <m:t>𝐼𝐷</m:t>
                      </m:r>
                      <m:r>
                        <a:rPr lang="en-US" altLang="zh-MO" sz="1800" b="0" i="1" smtClean="0">
                          <a:solidFill>
                            <a:srgbClr val="000000"/>
                          </a:solidFill>
                          <a:latin typeface="Cambria Math" panose="02040503050406030204" pitchFamily="18" charset="0"/>
                        </a:rPr>
                        <m:t>,</m:t>
                      </m:r>
                      <m:r>
                        <a:rPr lang="en-US" altLang="zh-MO" sz="1800" b="0" i="1" smtClean="0">
                          <a:solidFill>
                            <a:srgbClr val="000000"/>
                          </a:solidFill>
                          <a:latin typeface="Cambria Math" panose="02040503050406030204" pitchFamily="18" charset="0"/>
                        </a:rPr>
                        <m:t>𝑝𝑟𝑒𝑣𝑖𝑜𝑢𝑠</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𝑤𝑖𝑛𝑑𝑜</m:t>
                      </m:r>
                      <m:sSup>
                        <m:sSupPr>
                          <m:ctrlPr>
                            <a:rPr lang="en-US" altLang="zh-MO" sz="1800" b="0" i="1" smtClean="0">
                              <a:solidFill>
                                <a:srgbClr val="000000"/>
                              </a:solidFill>
                              <a:latin typeface="Cambria Math" panose="02040503050406030204" pitchFamily="18" charset="0"/>
                            </a:rPr>
                          </m:ctrlPr>
                        </m:sSupPr>
                        <m:e>
                          <m:r>
                            <a:rPr lang="en-US" altLang="zh-MO" sz="1800" b="0" i="1" smtClean="0">
                              <a:solidFill>
                                <a:srgbClr val="000000"/>
                              </a:solidFill>
                              <a:latin typeface="Cambria Math" panose="02040503050406030204" pitchFamily="18" charset="0"/>
                            </a:rPr>
                            <m:t>𝑤</m:t>
                          </m:r>
                        </m:e>
                        <m:sup>
                          <m:r>
                            <a:rPr lang="en-US" altLang="zh-MO" sz="1800" b="0" i="1" smtClean="0">
                              <a:solidFill>
                                <a:srgbClr val="000000"/>
                              </a:solidFill>
                              <a:latin typeface="Cambria Math" panose="02040503050406030204" pitchFamily="18" charset="0"/>
                            </a:rPr>
                            <m:t>′</m:t>
                          </m:r>
                        </m:sup>
                      </m:sSup>
                      <m:r>
                        <a:rPr lang="en-US" altLang="zh-MO" sz="1800" b="0" i="1" smtClean="0">
                          <a:solidFill>
                            <a:srgbClr val="000000"/>
                          </a:solidFill>
                          <a:latin typeface="Cambria Math" panose="02040503050406030204" pitchFamily="18" charset="0"/>
                        </a:rPr>
                        <m:t>𝑠</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𝑓𝑟𝑒𝑞𝑢𝑒𝑛𝑐𝑦</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𝑐𝑢𝑟𝑟𝑒𝑛𝑡</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𝑤𝑖𝑛𝑑𝑜</m:t>
                      </m:r>
                      <m:sSup>
                        <m:sSupPr>
                          <m:ctrlPr>
                            <a:rPr lang="en-US" altLang="zh-MO" sz="1800" b="0" i="1" smtClean="0">
                              <a:solidFill>
                                <a:srgbClr val="000000"/>
                              </a:solidFill>
                              <a:latin typeface="Cambria Math" panose="02040503050406030204" pitchFamily="18" charset="0"/>
                            </a:rPr>
                          </m:ctrlPr>
                        </m:sSupPr>
                        <m:e>
                          <m:r>
                            <a:rPr lang="en-US" altLang="zh-MO" sz="1800" b="0" i="1" smtClean="0">
                              <a:solidFill>
                                <a:srgbClr val="000000"/>
                              </a:solidFill>
                              <a:latin typeface="Cambria Math" panose="02040503050406030204" pitchFamily="18" charset="0"/>
                            </a:rPr>
                            <m:t>𝑤</m:t>
                          </m:r>
                        </m:e>
                        <m:sup>
                          <m:r>
                            <a:rPr lang="en-US" altLang="zh-MO" sz="1800" b="0" i="1" smtClean="0">
                              <a:solidFill>
                                <a:srgbClr val="000000"/>
                              </a:solidFill>
                              <a:latin typeface="Cambria Math" panose="02040503050406030204" pitchFamily="18" charset="0"/>
                            </a:rPr>
                            <m:t>′</m:t>
                          </m:r>
                        </m:sup>
                      </m:sSup>
                      <m:r>
                        <a:rPr lang="en-US" altLang="zh-MO" sz="1800" b="0" i="1" smtClean="0">
                          <a:solidFill>
                            <a:srgbClr val="000000"/>
                          </a:solidFill>
                          <a:latin typeface="Cambria Math" panose="02040503050406030204" pitchFamily="18" charset="0"/>
                        </a:rPr>
                        <m:t>𝑠</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𝑓𝑟𝑒𝑞𝑢𝑒𝑛𝑐𝑦</m:t>
                      </m:r>
                      <m:r>
                        <a:rPr lang="en-US" altLang="zh-MO" sz="1800" b="0" i="1" smtClean="0">
                          <a:solidFill>
                            <a:srgbClr val="000000"/>
                          </a:solidFill>
                          <a:latin typeface="Cambria Math" panose="02040503050406030204" pitchFamily="18" charset="0"/>
                        </a:rPr>
                        <m:t>,</m:t>
                      </m:r>
                    </m:oMath>
                  </m:oMathPara>
                </a14:m>
                <a:endParaRPr lang="en-US" altLang="zh-MO" sz="1800" b="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MO" sz="1800" b="0" i="1" smtClean="0">
                          <a:solidFill>
                            <a:srgbClr val="000000"/>
                          </a:solidFill>
                          <a:latin typeface="Cambria Math" panose="02040503050406030204" pitchFamily="18" charset="0"/>
                        </a:rPr>
                        <m:t>𝑡h𝑒</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𝑛𝑒𝑤𝑒𝑠𝑡</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𝑠𝑢𝑑𝑑𝑒𝑛</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𝑖𝑛𝑐𝑟𝑒𝑎𝑠𝑒</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𝑤𝑖𝑛𝑑𝑜</m:t>
                      </m:r>
                      <m:sSup>
                        <m:sSupPr>
                          <m:ctrlPr>
                            <a:rPr lang="en-US" altLang="zh-MO" sz="1800" b="0" i="1" smtClean="0">
                              <a:solidFill>
                                <a:srgbClr val="000000"/>
                              </a:solidFill>
                              <a:latin typeface="Cambria Math" panose="02040503050406030204" pitchFamily="18" charset="0"/>
                            </a:rPr>
                          </m:ctrlPr>
                        </m:sSupPr>
                        <m:e>
                          <m:r>
                            <a:rPr lang="en-US" altLang="zh-MO" sz="1800" b="0" i="1" smtClean="0">
                              <a:solidFill>
                                <a:srgbClr val="000000"/>
                              </a:solidFill>
                              <a:latin typeface="Cambria Math" panose="02040503050406030204" pitchFamily="18" charset="0"/>
                            </a:rPr>
                            <m:t>𝑤</m:t>
                          </m:r>
                        </m:e>
                        <m:sup>
                          <m:r>
                            <a:rPr lang="en-US" altLang="zh-MO" sz="1800" b="0" i="1" smtClean="0">
                              <a:solidFill>
                                <a:srgbClr val="000000"/>
                              </a:solidFill>
                              <a:latin typeface="Cambria Math" panose="02040503050406030204" pitchFamily="18" charset="0"/>
                            </a:rPr>
                            <m:t>′</m:t>
                          </m:r>
                        </m:sup>
                      </m:sSup>
                      <m:r>
                        <a:rPr lang="en-US" altLang="zh-MO" sz="1800" b="0" i="1" smtClean="0">
                          <a:solidFill>
                            <a:srgbClr val="000000"/>
                          </a:solidFill>
                          <a:latin typeface="Cambria Math" panose="02040503050406030204" pitchFamily="18" charset="0"/>
                        </a:rPr>
                        <m:t>𝑠</m:t>
                      </m:r>
                      <m:r>
                        <a:rPr lang="en-US" altLang="zh-MO" sz="1800" b="0" i="1" smtClean="0">
                          <a:solidFill>
                            <a:srgbClr val="000000"/>
                          </a:solidFill>
                          <a:latin typeface="Cambria Math" panose="02040503050406030204" pitchFamily="18" charset="0"/>
                        </a:rPr>
                        <m:t> </m:t>
                      </m:r>
                      <m:r>
                        <a:rPr lang="en-US" altLang="zh-MO" sz="1800" b="0" i="1" smtClean="0">
                          <a:solidFill>
                            <a:srgbClr val="000000"/>
                          </a:solidFill>
                          <a:latin typeface="Cambria Math" panose="02040503050406030204" pitchFamily="18" charset="0"/>
                        </a:rPr>
                        <m:t>𝑛𝑢𝑚𝑏𝑒𝑟</m:t>
                      </m:r>
                      <m:r>
                        <a:rPr lang="en-US" altLang="zh-MO" sz="1800" b="0" i="1" smtClean="0">
                          <a:solidFill>
                            <a:srgbClr val="000000"/>
                          </a:solidFill>
                          <a:latin typeface="Cambria Math" panose="02040503050406030204" pitchFamily="18" charset="0"/>
                        </a:rPr>
                        <m:t>)</m:t>
                      </m:r>
                    </m:oMath>
                  </m:oMathPara>
                </a14:m>
                <a:endParaRPr lang="zh-MO" altLang="en-US" sz="1800" b="0" dirty="0">
                  <a:solidFill>
                    <a:srgbClr val="000000"/>
                  </a:solidFill>
                </a:endParaRPr>
              </a:p>
            </p:txBody>
          </p:sp>
        </mc:Choice>
        <mc:Fallback>
          <p:sp>
            <p:nvSpPr>
              <p:cNvPr id="2" name="文本框 1">
                <a:extLst>
                  <a:ext uri="{FF2B5EF4-FFF2-40B4-BE49-F238E27FC236}">
                    <a16:creationId xmlns:a16="http://schemas.microsoft.com/office/drawing/2014/main" id="{25534FA5-6848-4CAF-AD81-3E0F787D62DD}"/>
                  </a:ext>
                </a:extLst>
              </p:cNvPr>
              <p:cNvSpPr txBox="1">
                <a:spLocks noRot="1" noChangeAspect="1" noMove="1" noResize="1" noEditPoints="1" noAdjustHandles="1" noChangeArrowheads="1" noChangeShapeType="1" noTextEdit="1"/>
              </p:cNvSpPr>
              <p:nvPr/>
            </p:nvSpPr>
            <p:spPr>
              <a:xfrm>
                <a:off x="412984" y="6149146"/>
                <a:ext cx="11366031" cy="646331"/>
              </a:xfrm>
              <a:prstGeom prst="rect">
                <a:avLst/>
              </a:prstGeom>
              <a:blipFill>
                <a:blip r:embed="rId27"/>
                <a:stretch>
                  <a:fillRect b="-6604"/>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9744A8C8-8C3C-405D-9708-F0B5BB74569D}"/>
                  </a:ext>
                </a:extLst>
              </p:cNvPr>
              <p:cNvSpPr txBox="1"/>
              <p:nvPr/>
            </p:nvSpPr>
            <p:spPr>
              <a:xfrm>
                <a:off x="3727965" y="428093"/>
                <a:ext cx="13856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MO" sz="2800" b="0" i="1" smtClean="0">
                          <a:solidFill>
                            <a:srgbClr val="000000"/>
                          </a:solidFill>
                          <a:latin typeface="Cambria Math" panose="02040503050406030204" pitchFamily="18" charset="0"/>
                        </a:rPr>
                        <m:t>𝑘</m:t>
                      </m:r>
                      <m:r>
                        <a:rPr lang="en-US" altLang="zh-MO" sz="2800" b="0" i="1" smtClean="0">
                          <a:solidFill>
                            <a:srgbClr val="000000"/>
                          </a:solidFill>
                          <a:latin typeface="Cambria Math" panose="02040503050406030204" pitchFamily="18" charset="0"/>
                        </a:rPr>
                        <m:t>:2</m:t>
                      </m:r>
                    </m:oMath>
                  </m:oMathPara>
                </a14:m>
                <a:endParaRPr lang="zh-MO" altLang="en-US" sz="2800" i="1" dirty="0">
                  <a:solidFill>
                    <a:srgbClr val="000000"/>
                  </a:solidFill>
                </a:endParaRPr>
              </a:p>
            </p:txBody>
          </p:sp>
        </mc:Choice>
        <mc:Fallback xmlns="">
          <p:sp>
            <p:nvSpPr>
              <p:cNvPr id="69" name="文本框 68">
                <a:extLst>
                  <a:ext uri="{FF2B5EF4-FFF2-40B4-BE49-F238E27FC236}">
                    <a16:creationId xmlns:a16="http://schemas.microsoft.com/office/drawing/2014/main" id="{9744A8C8-8C3C-405D-9708-F0B5BB74569D}"/>
                  </a:ext>
                </a:extLst>
              </p:cNvPr>
              <p:cNvSpPr txBox="1">
                <a:spLocks noRot="1" noChangeAspect="1" noMove="1" noResize="1" noEditPoints="1" noAdjustHandles="1" noChangeArrowheads="1" noChangeShapeType="1" noTextEdit="1"/>
              </p:cNvSpPr>
              <p:nvPr/>
            </p:nvSpPr>
            <p:spPr>
              <a:xfrm>
                <a:off x="3727965" y="428093"/>
                <a:ext cx="1385648" cy="523220"/>
              </a:xfrm>
              <a:prstGeom prst="rect">
                <a:avLst/>
              </a:prstGeom>
              <a:blipFill>
                <a:blip r:embed="rId28"/>
                <a:stretch>
                  <a:fillRect/>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graphicFrame>
            <p:nvGraphicFramePr>
              <p:cNvPr id="70" name="表格 69">
                <a:extLst>
                  <a:ext uri="{FF2B5EF4-FFF2-40B4-BE49-F238E27FC236}">
                    <a16:creationId xmlns:a16="http://schemas.microsoft.com/office/drawing/2014/main" id="{8CB65872-81A1-46CD-82C1-DAE71C092BB3}"/>
                  </a:ext>
                </a:extLst>
              </p:cNvPr>
              <p:cNvGraphicFramePr>
                <a:graphicFrameLocks noGrp="1"/>
              </p:cNvGraphicFramePr>
              <p:nvPr>
                <p:extLst>
                  <p:ext uri="{D42A27DB-BD31-4B8C-83A1-F6EECF244321}">
                    <p14:modId xmlns:p14="http://schemas.microsoft.com/office/powerpoint/2010/main" val="1459188830"/>
                  </p:ext>
                </p:extLst>
              </p:nvPr>
            </p:nvGraphicFramePr>
            <p:xfrm>
              <a:off x="1341667" y="2071293"/>
              <a:ext cx="10531495"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gridCol w="810115">
                      <a:extLst>
                        <a:ext uri="{9D8B030D-6E8A-4147-A177-3AD203B41FA5}">
                          <a16:colId xmlns:a16="http://schemas.microsoft.com/office/drawing/2014/main" val="1331195304"/>
                        </a:ext>
                      </a:extLst>
                    </a:gridCol>
                    <a:gridCol w="810115">
                      <a:extLst>
                        <a:ext uri="{9D8B030D-6E8A-4147-A177-3AD203B41FA5}">
                          <a16:colId xmlns:a16="http://schemas.microsoft.com/office/drawing/2014/main" val="1527957252"/>
                        </a:ext>
                      </a:extLst>
                    </a:gridCol>
                    <a:gridCol w="810115">
                      <a:extLst>
                        <a:ext uri="{9D8B030D-6E8A-4147-A177-3AD203B41FA5}">
                          <a16:colId xmlns:a16="http://schemas.microsoft.com/office/drawing/2014/main" val="2243522284"/>
                        </a:ext>
                      </a:extLst>
                    </a:gridCol>
                    <a:gridCol w="810115">
                      <a:extLst>
                        <a:ext uri="{9D8B030D-6E8A-4147-A177-3AD203B41FA5}">
                          <a16:colId xmlns:a16="http://schemas.microsoft.com/office/drawing/2014/main" val="1157930076"/>
                        </a:ext>
                      </a:extLst>
                    </a:gridCol>
                    <a:gridCol w="810115">
                      <a:extLst>
                        <a:ext uri="{9D8B030D-6E8A-4147-A177-3AD203B41FA5}">
                          <a16:colId xmlns:a16="http://schemas.microsoft.com/office/drawing/2014/main" val="753037752"/>
                        </a:ext>
                      </a:extLst>
                    </a:gridCol>
                  </a:tblGrid>
                  <a:tr h="26267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,10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7</m:t>
                                    </m:r>
                                  </m:sub>
                                </m:sSub>
                                <m:r>
                                  <a:rPr lang="en-US" altLang="zh-MO" sz="1800" b="0" i="1" smtClean="0">
                                    <a:solidFill>
                                      <a:srgbClr val="000000"/>
                                    </a:solidFill>
                                    <a:latin typeface="Cambria Math" panose="02040503050406030204" pitchFamily="18" charset="0"/>
                                  </a:rPr>
                                  <m:t>,1</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6</m:t>
                                    </m:r>
                                  </m:sub>
                                </m:sSub>
                                <m:r>
                                  <a:rPr lang="en-US" altLang="zh-MO" sz="1800" b="0" i="1" smtClean="0">
                                    <a:solidFill>
                                      <a:srgbClr val="000000"/>
                                    </a:solidFill>
                                    <a:latin typeface="Cambria Math" panose="02040503050406030204" pitchFamily="18" charset="0"/>
                                  </a:rPr>
                                  <m:t>,45</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4</m:t>
                                    </m:r>
                                  </m:sub>
                                </m:sSub>
                                <m:r>
                                  <a:rPr lang="en-US" altLang="zh-MO" sz="1800" b="0" i="1" smtClean="0">
                                    <a:solidFill>
                                      <a:srgbClr val="000000"/>
                                    </a:solidFill>
                                    <a:latin typeface="Cambria Math" panose="02040503050406030204" pitchFamily="18" charset="0"/>
                                  </a:rPr>
                                  <m:t>,49</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1328510"/>
                      </a:ext>
                    </a:extLst>
                  </a:tr>
                </a:tbl>
              </a:graphicData>
            </a:graphic>
          </p:graphicFrame>
        </mc:Choice>
        <mc:Fallback xmlns="">
          <p:graphicFrame>
            <p:nvGraphicFramePr>
              <p:cNvPr id="70" name="表格 69">
                <a:extLst>
                  <a:ext uri="{FF2B5EF4-FFF2-40B4-BE49-F238E27FC236}">
                    <a16:creationId xmlns:a16="http://schemas.microsoft.com/office/drawing/2014/main" id="{8CB65872-81A1-46CD-82C1-DAE71C092BB3}"/>
                  </a:ext>
                </a:extLst>
              </p:cNvPr>
              <p:cNvGraphicFramePr>
                <a:graphicFrameLocks noGrp="1"/>
              </p:cNvGraphicFramePr>
              <p:nvPr>
                <p:extLst>
                  <p:ext uri="{D42A27DB-BD31-4B8C-83A1-F6EECF244321}">
                    <p14:modId xmlns:p14="http://schemas.microsoft.com/office/powerpoint/2010/main" val="1459188830"/>
                  </p:ext>
                </p:extLst>
              </p:nvPr>
            </p:nvGraphicFramePr>
            <p:xfrm>
              <a:off x="1341667" y="2071293"/>
              <a:ext cx="10531495"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gridCol w="810115">
                      <a:extLst>
                        <a:ext uri="{9D8B030D-6E8A-4147-A177-3AD203B41FA5}">
                          <a16:colId xmlns:a16="http://schemas.microsoft.com/office/drawing/2014/main" val="1331195304"/>
                        </a:ext>
                      </a:extLst>
                    </a:gridCol>
                    <a:gridCol w="810115">
                      <a:extLst>
                        <a:ext uri="{9D8B030D-6E8A-4147-A177-3AD203B41FA5}">
                          <a16:colId xmlns:a16="http://schemas.microsoft.com/office/drawing/2014/main" val="1527957252"/>
                        </a:ext>
                      </a:extLst>
                    </a:gridCol>
                    <a:gridCol w="810115">
                      <a:extLst>
                        <a:ext uri="{9D8B030D-6E8A-4147-A177-3AD203B41FA5}">
                          <a16:colId xmlns:a16="http://schemas.microsoft.com/office/drawing/2014/main" val="2243522284"/>
                        </a:ext>
                      </a:extLst>
                    </a:gridCol>
                    <a:gridCol w="810115">
                      <a:extLst>
                        <a:ext uri="{9D8B030D-6E8A-4147-A177-3AD203B41FA5}">
                          <a16:colId xmlns:a16="http://schemas.microsoft.com/office/drawing/2014/main" val="1157930076"/>
                        </a:ext>
                      </a:extLst>
                    </a:gridCol>
                    <a:gridCol w="810115">
                      <a:extLst>
                        <a:ext uri="{9D8B030D-6E8A-4147-A177-3AD203B41FA5}">
                          <a16:colId xmlns:a16="http://schemas.microsoft.com/office/drawing/2014/main" val="753037752"/>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2256" t="-3279" r="-12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102256" t="-3279" r="-11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202256" t="-3279" r="-10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302256" t="-3279" r="-9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402256" t="-3279" r="-8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502256" t="-3279" r="-703008"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606818" t="-3279" r="-608333"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701504" t="-3279" r="-5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801504" t="-3279" r="-4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901504" t="-3279" r="-3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1001504" t="-3279" r="-2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1101504" t="-3279" r="-103759" b="-819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9"/>
                          <a:stretch>
                            <a:fillRect l="-1201504" t="-3279" r="-3759" b="-8197"/>
                          </a:stretch>
                        </a:blipFill>
                      </a:tcPr>
                    </a:tc>
                    <a:extLst>
                      <a:ext uri="{0D108BD9-81ED-4DB2-BD59-A6C34878D82A}">
                        <a16:rowId xmlns:a16="http://schemas.microsoft.com/office/drawing/2014/main" val="3081328510"/>
                      </a:ext>
                    </a:extLst>
                  </a:tr>
                </a:tbl>
              </a:graphicData>
            </a:graphic>
          </p:graphicFrame>
        </mc:Fallback>
      </mc:AlternateContent>
      <p:grpSp>
        <p:nvGrpSpPr>
          <p:cNvPr id="123" name="组合 122">
            <a:extLst>
              <a:ext uri="{FF2B5EF4-FFF2-40B4-BE49-F238E27FC236}">
                <a16:creationId xmlns:a16="http://schemas.microsoft.com/office/drawing/2014/main" id="{EDD310D6-FA7F-4A52-AE9E-199D780D1148}"/>
              </a:ext>
            </a:extLst>
          </p:cNvPr>
          <p:cNvGrpSpPr/>
          <p:nvPr/>
        </p:nvGrpSpPr>
        <p:grpSpPr>
          <a:xfrm>
            <a:off x="4783542" y="2512238"/>
            <a:ext cx="3982635" cy="1192755"/>
            <a:chOff x="4708550" y="2208023"/>
            <a:chExt cx="3982635" cy="1192755"/>
          </a:xfrm>
        </p:grpSpPr>
        <p:sp>
          <p:nvSpPr>
            <p:cNvPr id="124" name="椭圆 123">
              <a:extLst>
                <a:ext uri="{FF2B5EF4-FFF2-40B4-BE49-F238E27FC236}">
                  <a16:creationId xmlns:a16="http://schemas.microsoft.com/office/drawing/2014/main" id="{8E4F0322-F4A8-4DDD-A5CF-E71D633056DB}"/>
                </a:ext>
              </a:extLst>
            </p:cNvPr>
            <p:cNvSpPr/>
            <p:nvPr/>
          </p:nvSpPr>
          <p:spPr>
            <a:xfrm>
              <a:off x="7536593" y="2432914"/>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2C1B37BF-4F45-4978-9CB8-6F8030C9B20D}"/>
                    </a:ext>
                  </a:extLst>
                </p:cNvPr>
                <p:cNvSpPr txBox="1"/>
                <p:nvPr/>
              </p:nvSpPr>
              <p:spPr>
                <a:xfrm>
                  <a:off x="7550343" y="2419354"/>
                  <a:ext cx="10772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MO"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zh-MO"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MO" sz="1800" b="0" i="1" u="none" strike="noStrike" kern="0" cap="none" spc="0" normalizeH="0" baseline="0" noProof="0" smtClean="0">
                                <a:ln>
                                  <a:noFill/>
                                </a:ln>
                                <a:solidFill>
                                  <a:prstClr val="black"/>
                                </a:solidFill>
                                <a:effectLst/>
                                <a:uLnTx/>
                                <a:uFillTx/>
                                <a:latin typeface="Cambria Math" panose="02040503050406030204" pitchFamily="18" charset="0"/>
                              </a:rPr>
                              <m:t>4</m:t>
                            </m:r>
                          </m:sub>
                        </m:sSub>
                        <m:r>
                          <a:rPr kumimoji="0" lang="en-US" altLang="zh-MO" sz="1800" b="0" i="1" u="none" strike="noStrike" kern="0" cap="none" spc="0" normalizeH="0" baseline="0" noProof="0" smtClean="0">
                            <a:ln>
                              <a:noFill/>
                            </a:ln>
                            <a:solidFill>
                              <a:prstClr val="black"/>
                            </a:solidFill>
                            <a:effectLst/>
                            <a:uLnTx/>
                            <a:uFillTx/>
                            <a:latin typeface="Cambria Math" panose="02040503050406030204" pitchFamily="18" charset="0"/>
                          </a:rPr>
                          <m:t>  ×50 </m:t>
                        </m:r>
                      </m:oMath>
                    </m:oMathPara>
                  </a14:m>
                  <a:endParaRPr kumimoji="0" lang="zh-MO" alt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859FA01F-3B25-41D2-ADF0-CED7705B9FDE}"/>
                    </a:ext>
                  </a:extLst>
                </p:cNvPr>
                <p:cNvSpPr txBox="1">
                  <a:spLocks noRot="1" noChangeAspect="1" noMove="1" noResize="1" noEditPoints="1" noAdjustHandles="1" noChangeArrowheads="1" noChangeShapeType="1" noTextEdit="1"/>
                </p:cNvSpPr>
                <p:nvPr/>
              </p:nvSpPr>
              <p:spPr>
                <a:xfrm>
                  <a:off x="7550343" y="2419354"/>
                  <a:ext cx="1077266" cy="369332"/>
                </a:xfrm>
                <a:prstGeom prst="rect">
                  <a:avLst/>
                </a:prstGeom>
                <a:blipFill>
                  <a:blip r:embed="rId22"/>
                  <a:stretch>
                    <a:fillRect b="-1667"/>
                  </a:stretch>
                </a:blipFill>
              </p:spPr>
              <p:txBody>
                <a:bodyPr/>
                <a:lstStyle/>
                <a:p>
                  <a:r>
                    <a:rPr lang="zh-MO" altLang="en-US">
                      <a:noFill/>
                    </a:rPr>
                    <a:t> </a:t>
                  </a:r>
                </a:p>
              </p:txBody>
            </p:sp>
          </mc:Fallback>
        </mc:AlternateContent>
        <p:cxnSp>
          <p:nvCxnSpPr>
            <p:cNvPr id="126" name="直接箭头连接符 125">
              <a:extLst>
                <a:ext uri="{FF2B5EF4-FFF2-40B4-BE49-F238E27FC236}">
                  <a16:creationId xmlns:a16="http://schemas.microsoft.com/office/drawing/2014/main" id="{D211E098-AE6F-4F25-95FF-DA1452A25574}"/>
                </a:ext>
              </a:extLst>
            </p:cNvPr>
            <p:cNvCxnSpPr>
              <a:cxnSpLocks/>
              <a:stCxn id="124" idx="4"/>
            </p:cNvCxnSpPr>
            <p:nvPr/>
          </p:nvCxnSpPr>
          <p:spPr>
            <a:xfrm flipH="1">
              <a:off x="4708550" y="2827706"/>
              <a:ext cx="3025439" cy="573072"/>
            </a:xfrm>
            <a:prstGeom prst="straightConnector1">
              <a:avLst/>
            </a:prstGeom>
            <a:noFill/>
            <a:ln w="28575" cap="flat" cmpd="sng" algn="ctr">
              <a:solidFill>
                <a:sysClr val="windowText" lastClr="000000"/>
              </a:solidFill>
              <a:prstDash val="solid"/>
              <a:miter lim="800000"/>
              <a:tailEnd type="triangle"/>
            </a:ln>
            <a:effectLst/>
          </p:spPr>
        </p:cxnSp>
        <p:sp>
          <p:nvSpPr>
            <p:cNvPr id="127" name="箭头: 下 126">
              <a:extLst>
                <a:ext uri="{FF2B5EF4-FFF2-40B4-BE49-F238E27FC236}">
                  <a16:creationId xmlns:a16="http://schemas.microsoft.com/office/drawing/2014/main" id="{0EE9D63C-8BC6-485A-A6D5-6939BBE7256B}"/>
                </a:ext>
              </a:extLst>
            </p:cNvPr>
            <p:cNvSpPr/>
            <p:nvPr/>
          </p:nvSpPr>
          <p:spPr>
            <a:xfrm rot="3510422">
              <a:off x="8230168" y="1860293"/>
              <a:ext cx="113288" cy="808747"/>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D87B0716-5E74-4125-BE51-381BD46FB9D0}"/>
                  </a:ext>
                </a:extLst>
              </p:cNvPr>
              <p:cNvSpPr txBox="1"/>
              <p:nvPr/>
            </p:nvSpPr>
            <p:spPr>
              <a:xfrm>
                <a:off x="2604493" y="434604"/>
                <a:ext cx="13856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MO" sz="2800" b="0" i="1" smtClean="0">
                          <a:solidFill>
                            <a:srgbClr val="000000"/>
                          </a:solidFill>
                          <a:latin typeface="Cambria Math" panose="02040503050406030204" pitchFamily="18" charset="0"/>
                        </a:rPr>
                        <m:t>𝑑</m:t>
                      </m:r>
                      <m:r>
                        <a:rPr lang="en-US" altLang="zh-MO" sz="2800" b="0" i="1" smtClean="0">
                          <a:solidFill>
                            <a:srgbClr val="000000"/>
                          </a:solidFill>
                          <a:latin typeface="Cambria Math" panose="02040503050406030204" pitchFamily="18" charset="0"/>
                        </a:rPr>
                        <m:t>:1</m:t>
                      </m:r>
                    </m:oMath>
                  </m:oMathPara>
                </a14:m>
                <a:endParaRPr lang="zh-MO" altLang="en-US" sz="2800" i="1" dirty="0">
                  <a:solidFill>
                    <a:srgbClr val="000000"/>
                  </a:solidFill>
                </a:endParaRPr>
              </a:p>
            </p:txBody>
          </p:sp>
        </mc:Choice>
        <mc:Fallback xmlns="">
          <p:sp>
            <p:nvSpPr>
              <p:cNvPr id="71" name="文本框 70">
                <a:extLst>
                  <a:ext uri="{FF2B5EF4-FFF2-40B4-BE49-F238E27FC236}">
                    <a16:creationId xmlns:a16="http://schemas.microsoft.com/office/drawing/2014/main" id="{D87B0716-5E74-4125-BE51-381BD46FB9D0}"/>
                  </a:ext>
                </a:extLst>
              </p:cNvPr>
              <p:cNvSpPr txBox="1">
                <a:spLocks noRot="1" noChangeAspect="1" noMove="1" noResize="1" noEditPoints="1" noAdjustHandles="1" noChangeArrowheads="1" noChangeShapeType="1" noTextEdit="1"/>
              </p:cNvSpPr>
              <p:nvPr/>
            </p:nvSpPr>
            <p:spPr>
              <a:xfrm>
                <a:off x="2604493" y="434604"/>
                <a:ext cx="1385648" cy="523220"/>
              </a:xfrm>
              <a:prstGeom prst="rect">
                <a:avLst/>
              </a:prstGeom>
              <a:blipFill>
                <a:blip r:embed="rId30"/>
                <a:stretch>
                  <a:fillRect/>
                </a:stretch>
              </a:blipFill>
            </p:spPr>
            <p:txBody>
              <a:bodyPr/>
              <a:lstStyle/>
              <a:p>
                <a:r>
                  <a:rPr lang="zh-MO" altLang="en-US">
                    <a:noFill/>
                  </a:rPr>
                  <a:t> </a:t>
                </a:r>
              </a:p>
            </p:txBody>
          </p:sp>
        </mc:Fallback>
      </mc:AlternateContent>
    </p:spTree>
    <p:extLst>
      <p:ext uri="{BB962C8B-B14F-4D97-AF65-F5344CB8AC3E}">
        <p14:creationId xmlns:p14="http://schemas.microsoft.com/office/powerpoint/2010/main" val="354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3"/>
                                        </p:tgtEl>
                                        <p:attrNameLst>
                                          <p:attrName>r</p:attrName>
                                        </p:attrNameLst>
                                      </p:cBhvr>
                                    </p:animRot>
                                    <p:animRot by="-240000">
                                      <p:cBhvr>
                                        <p:cTn id="7" dur="200" fill="hold">
                                          <p:stCondLst>
                                            <p:cond delay="200"/>
                                          </p:stCondLst>
                                        </p:cTn>
                                        <p:tgtEl>
                                          <p:spTgt spid="123"/>
                                        </p:tgtEl>
                                        <p:attrNameLst>
                                          <p:attrName>r</p:attrName>
                                        </p:attrNameLst>
                                      </p:cBhvr>
                                    </p:animRot>
                                    <p:animRot by="240000">
                                      <p:cBhvr>
                                        <p:cTn id="8" dur="200" fill="hold">
                                          <p:stCondLst>
                                            <p:cond delay="400"/>
                                          </p:stCondLst>
                                        </p:cTn>
                                        <p:tgtEl>
                                          <p:spTgt spid="123"/>
                                        </p:tgtEl>
                                        <p:attrNameLst>
                                          <p:attrName>r</p:attrName>
                                        </p:attrNameLst>
                                      </p:cBhvr>
                                    </p:animRot>
                                    <p:animRot by="-240000">
                                      <p:cBhvr>
                                        <p:cTn id="9" dur="200" fill="hold">
                                          <p:stCondLst>
                                            <p:cond delay="600"/>
                                          </p:stCondLst>
                                        </p:cTn>
                                        <p:tgtEl>
                                          <p:spTgt spid="123"/>
                                        </p:tgtEl>
                                        <p:attrNameLst>
                                          <p:attrName>r</p:attrName>
                                        </p:attrNameLst>
                                      </p:cBhvr>
                                    </p:animRot>
                                    <p:animRot by="120000">
                                      <p:cBhvr>
                                        <p:cTn id="10" dur="200" fill="hold">
                                          <p:stCondLst>
                                            <p:cond delay="800"/>
                                          </p:stCondLst>
                                        </p:cTn>
                                        <p:tgtEl>
                                          <p:spTgt spid="1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0"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fade">
                                      <p:cBhvr>
                                        <p:cTn id="34" dur="500"/>
                                        <p:tgtEl>
                                          <p:spTgt spid="115"/>
                                        </p:tgtEl>
                                      </p:cBhvr>
                                    </p:animEffect>
                                  </p:childTnLst>
                                </p:cTn>
                              </p:par>
                              <p:par>
                                <p:cTn id="35" presetID="10"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fade">
                                      <p:cBhvr>
                                        <p:cTn id="45" dur="500"/>
                                        <p:tgtEl>
                                          <p:spTgt spid="92"/>
                                        </p:tgtEl>
                                      </p:cBhvr>
                                    </p:animEffect>
                                  </p:childTnLst>
                                </p:cTn>
                              </p:par>
                              <p:par>
                                <p:cTn id="46" presetID="10" presetClass="entr" presetSubtype="0" fill="hold"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nodeType="withEffect">
                                  <p:stCondLst>
                                    <p:cond delay="0"/>
                                  </p:stCondLst>
                                  <p:childTnLst>
                                    <p:set>
                                      <p:cBhvr>
                                        <p:cTn id="69" dur="1" fill="hold">
                                          <p:stCondLst>
                                            <p:cond delay="0"/>
                                          </p:stCondLst>
                                        </p:cTn>
                                        <p:tgtEl>
                                          <p:spTgt spid="132"/>
                                        </p:tgtEl>
                                        <p:attrNameLst>
                                          <p:attrName>style.visibility</p:attrName>
                                        </p:attrNameLst>
                                      </p:cBhvr>
                                      <p:to>
                                        <p:strVal val="visible"/>
                                      </p:to>
                                    </p:set>
                                    <p:animEffect transition="in" filter="fade">
                                      <p:cBhvr>
                                        <p:cTn id="70" dur="500"/>
                                        <p:tgtEl>
                                          <p:spTgt spid="1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par>
                                <p:cTn id="79" presetID="10"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500"/>
                                        <p:tgtEl>
                                          <p:spTgt spid="7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0" grpId="0" animBg="1"/>
      <p:bldP spid="92" grpId="0"/>
      <p:bldP spid="93" grpId="0" animBg="1"/>
      <p:bldP spid="94" grpId="0"/>
      <p:bldP spid="95" grpId="0" animBg="1"/>
      <p:bldP spid="96" grpId="0"/>
      <p:bldP spid="97" grpId="0" animBg="1"/>
      <p:bldP spid="98" grpId="0"/>
      <p:bldP spid="99" grpId="0"/>
      <p:bldP spid="108" grpId="0" animBg="1"/>
      <p:bldP spid="109" grpId="0"/>
      <p:bldP spid="114" grpId="0" animBg="1"/>
      <p:bldP spid="115" grpId="0" animBg="1"/>
      <p:bldP spid="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1939950"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Algorithm</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mc:AlternateContent xmlns:mc="http://schemas.openxmlformats.org/markup-compatibility/2006" xmlns:a14="http://schemas.microsoft.com/office/drawing/2010/main">
        <mc:Choice Requires="a14">
          <p:graphicFrame>
            <p:nvGraphicFramePr>
              <p:cNvPr id="27" name="表格 26">
                <a:extLst>
                  <a:ext uri="{FF2B5EF4-FFF2-40B4-BE49-F238E27FC236}">
                    <a16:creationId xmlns:a16="http://schemas.microsoft.com/office/drawing/2014/main" id="{237C2907-F604-4CCC-A2EA-5F080F30D538}"/>
                  </a:ext>
                </a:extLst>
              </p:cNvPr>
              <p:cNvGraphicFramePr>
                <a:graphicFrameLocks noGrp="1"/>
              </p:cNvGraphicFramePr>
              <p:nvPr>
                <p:extLst>
                  <p:ext uri="{D42A27DB-BD31-4B8C-83A1-F6EECF244321}">
                    <p14:modId xmlns:p14="http://schemas.microsoft.com/office/powerpoint/2010/main" val="453428287"/>
                  </p:ext>
                </p:extLst>
              </p:nvPr>
            </p:nvGraphicFramePr>
            <p:xfrm>
              <a:off x="3172601" y="2713226"/>
              <a:ext cx="6480920"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tblGrid>
                  <a:tr h="26267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,10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1328510"/>
                      </a:ext>
                    </a:extLst>
                  </a:tr>
                </a:tbl>
              </a:graphicData>
            </a:graphic>
          </p:graphicFrame>
        </mc:Choice>
        <mc:Fallback xmlns="">
          <p:graphicFrame>
            <p:nvGraphicFramePr>
              <p:cNvPr id="27" name="表格 26">
                <a:extLst>
                  <a:ext uri="{FF2B5EF4-FFF2-40B4-BE49-F238E27FC236}">
                    <a16:creationId xmlns:a16="http://schemas.microsoft.com/office/drawing/2014/main" id="{237C2907-F604-4CCC-A2EA-5F080F30D538}"/>
                  </a:ext>
                </a:extLst>
              </p:cNvPr>
              <p:cNvGraphicFramePr>
                <a:graphicFrameLocks noGrp="1"/>
              </p:cNvGraphicFramePr>
              <p:nvPr>
                <p:extLst>
                  <p:ext uri="{D42A27DB-BD31-4B8C-83A1-F6EECF244321}">
                    <p14:modId xmlns:p14="http://schemas.microsoft.com/office/powerpoint/2010/main" val="453428287"/>
                  </p:ext>
                </p:extLst>
              </p:nvPr>
            </p:nvGraphicFramePr>
            <p:xfrm>
              <a:off x="3172601" y="2713226"/>
              <a:ext cx="6480920"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1504" t="-4918" r="-7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101504" t="-4918" r="-6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201504" t="-4918" r="-5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301504" t="-4918" r="-4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401504" t="-4918" r="-3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501504" t="-4918" r="-2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601504" t="-4918" r="-1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4"/>
                          <a:stretch>
                            <a:fillRect l="-701504" t="-4918" r="-3759" b="-6557"/>
                          </a:stretch>
                        </a:blipFill>
                      </a:tcPr>
                    </a:tc>
                    <a:extLst>
                      <a:ext uri="{0D108BD9-81ED-4DB2-BD59-A6C34878D82A}">
                        <a16:rowId xmlns:a16="http://schemas.microsoft.com/office/drawing/2014/main" val="3081328510"/>
                      </a:ext>
                    </a:extLst>
                  </a:tr>
                </a:tbl>
              </a:graphicData>
            </a:graphic>
          </p:graphicFrame>
        </mc:Fallback>
      </mc:AlternateContent>
      <p:sp>
        <p:nvSpPr>
          <p:cNvPr id="28" name="文本框 27">
            <a:extLst>
              <a:ext uri="{FF2B5EF4-FFF2-40B4-BE49-F238E27FC236}">
                <a16:creationId xmlns:a16="http://schemas.microsoft.com/office/drawing/2014/main" id="{A6473C5B-A828-4FB6-9862-7D085087234F}"/>
              </a:ext>
            </a:extLst>
          </p:cNvPr>
          <p:cNvSpPr txBox="1"/>
          <p:nvPr/>
        </p:nvSpPr>
        <p:spPr>
          <a:xfrm>
            <a:off x="2090600" y="2696051"/>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1</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p:sp>
        <p:nvSpPr>
          <p:cNvPr id="32" name="椭圆 31">
            <a:extLst>
              <a:ext uri="{FF2B5EF4-FFF2-40B4-BE49-F238E27FC236}">
                <a16:creationId xmlns:a16="http://schemas.microsoft.com/office/drawing/2014/main" id="{F729E824-0405-46F4-BCC2-63509D2894C2}"/>
              </a:ext>
            </a:extLst>
          </p:cNvPr>
          <p:cNvSpPr/>
          <p:nvPr/>
        </p:nvSpPr>
        <p:spPr>
          <a:xfrm>
            <a:off x="5884670" y="1607882"/>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D6B4A58D-31C2-49EF-B5F3-19A76483AD2E}"/>
                  </a:ext>
                </a:extLst>
              </p:cNvPr>
              <p:cNvSpPr txBox="1"/>
              <p:nvPr/>
            </p:nvSpPr>
            <p:spPr>
              <a:xfrm>
                <a:off x="5848309" y="1598683"/>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b="0" i="1" smtClean="0">
                              <a:solidFill>
                                <a:prstClr val="black"/>
                              </a:solidFill>
                              <a:latin typeface="Cambria Math" panose="02040503050406030204" pitchFamily="18" charset="0"/>
                            </a:rPr>
                            <m:t>1</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3" name="文本框 32">
                <a:extLst>
                  <a:ext uri="{FF2B5EF4-FFF2-40B4-BE49-F238E27FC236}">
                    <a16:creationId xmlns:a16="http://schemas.microsoft.com/office/drawing/2014/main" id="{D6B4A58D-31C2-49EF-B5F3-19A76483AD2E}"/>
                  </a:ext>
                </a:extLst>
              </p:cNvPr>
              <p:cNvSpPr txBox="1">
                <a:spLocks noRot="1" noChangeAspect="1" noMove="1" noResize="1" noEditPoints="1" noAdjustHandles="1" noChangeArrowheads="1" noChangeShapeType="1" noTextEdit="1"/>
              </p:cNvSpPr>
              <p:nvPr/>
            </p:nvSpPr>
            <p:spPr>
              <a:xfrm>
                <a:off x="5848309" y="1598683"/>
                <a:ext cx="467513" cy="369332"/>
              </a:xfrm>
              <a:prstGeom prst="rect">
                <a:avLst/>
              </a:prstGeom>
              <a:blipFill>
                <a:blip r:embed="rId5"/>
                <a:stretch>
                  <a:fillRect/>
                </a:stretch>
              </a:blipFill>
            </p:spPr>
            <p:txBody>
              <a:bodyPr/>
              <a:lstStyle/>
              <a:p>
                <a:r>
                  <a:rPr lang="zh-MO" altLang="en-US">
                    <a:noFill/>
                  </a:rPr>
                  <a:t> </a:t>
                </a:r>
              </a:p>
            </p:txBody>
          </p:sp>
        </mc:Fallback>
      </mc:AlternateContent>
      <p:cxnSp>
        <p:nvCxnSpPr>
          <p:cNvPr id="34" name="直接箭头连接符 33">
            <a:extLst>
              <a:ext uri="{FF2B5EF4-FFF2-40B4-BE49-F238E27FC236}">
                <a16:creationId xmlns:a16="http://schemas.microsoft.com/office/drawing/2014/main" id="{DE8A3E07-32A8-4D96-89B1-9B167EDB2CFE}"/>
              </a:ext>
            </a:extLst>
          </p:cNvPr>
          <p:cNvCxnSpPr>
            <a:cxnSpLocks/>
          </p:cNvCxnSpPr>
          <p:nvPr/>
        </p:nvCxnSpPr>
        <p:spPr>
          <a:xfrm flipH="1">
            <a:off x="6016598" y="2019849"/>
            <a:ext cx="79402" cy="645758"/>
          </a:xfrm>
          <a:prstGeom prst="straightConnector1">
            <a:avLst/>
          </a:prstGeom>
          <a:noFill/>
          <a:ln w="28575" cap="flat" cmpd="sng" algn="ctr">
            <a:solidFill>
              <a:sysClr val="windowText" lastClr="000000"/>
            </a:solidFill>
            <a:prstDash val="solid"/>
            <a:miter lim="800000"/>
            <a:tailEnd type="triangle"/>
          </a:ln>
          <a:effectLst/>
        </p:spPr>
      </p:cxnSp>
      <p:cxnSp>
        <p:nvCxnSpPr>
          <p:cNvPr id="37" name="直接箭头连接符 36">
            <a:extLst>
              <a:ext uri="{FF2B5EF4-FFF2-40B4-BE49-F238E27FC236}">
                <a16:creationId xmlns:a16="http://schemas.microsoft.com/office/drawing/2014/main" id="{0F00C9D5-124A-43CB-A7ED-75D984887E04}"/>
              </a:ext>
            </a:extLst>
          </p:cNvPr>
          <p:cNvCxnSpPr>
            <a:cxnSpLocks/>
          </p:cNvCxnSpPr>
          <p:nvPr/>
        </p:nvCxnSpPr>
        <p:spPr>
          <a:xfrm flipH="1">
            <a:off x="4326111" y="2019849"/>
            <a:ext cx="1755954" cy="645758"/>
          </a:xfrm>
          <a:prstGeom prst="straightConnector1">
            <a:avLst/>
          </a:prstGeom>
          <a:noFill/>
          <a:ln w="28575" cap="flat" cmpd="sng" algn="ctr">
            <a:solidFill>
              <a:sysClr val="windowText" lastClr="000000"/>
            </a:solidFill>
            <a:prstDash val="solid"/>
            <a:miter lim="800000"/>
            <a:tailEnd type="triangle"/>
          </a:ln>
          <a:effectLst/>
        </p:spPr>
      </p:cxnSp>
      <p:cxnSp>
        <p:nvCxnSpPr>
          <p:cNvPr id="55" name="直接箭头连接符 54">
            <a:extLst>
              <a:ext uri="{FF2B5EF4-FFF2-40B4-BE49-F238E27FC236}">
                <a16:creationId xmlns:a16="http://schemas.microsoft.com/office/drawing/2014/main" id="{A6777F9F-5698-4937-8432-1E1D859F119E}"/>
              </a:ext>
            </a:extLst>
          </p:cNvPr>
          <p:cNvCxnSpPr>
            <a:cxnSpLocks/>
            <a:stCxn id="32" idx="4"/>
          </p:cNvCxnSpPr>
          <p:nvPr/>
        </p:nvCxnSpPr>
        <p:spPr>
          <a:xfrm>
            <a:off x="6082066" y="2002674"/>
            <a:ext cx="3154142" cy="662933"/>
          </a:xfrm>
          <a:prstGeom prst="straightConnector1">
            <a:avLst/>
          </a:prstGeom>
          <a:noFill/>
          <a:ln w="28575" cap="flat" cmpd="sng" algn="ctr">
            <a:solidFill>
              <a:sysClr val="windowText" lastClr="000000"/>
            </a:solidFill>
            <a:prstDash val="solid"/>
            <a:miter lim="800000"/>
            <a:tailEnd type="triangle"/>
          </a:ln>
          <a:effectLst/>
        </p:spPr>
      </p:cxnSp>
      <p:sp>
        <p:nvSpPr>
          <p:cNvPr id="56" name="箭头: 下 55">
            <a:extLst>
              <a:ext uri="{FF2B5EF4-FFF2-40B4-BE49-F238E27FC236}">
                <a16:creationId xmlns:a16="http://schemas.microsoft.com/office/drawing/2014/main" id="{1090A075-0099-450F-9621-BF4ACF6C509B}"/>
              </a:ext>
            </a:extLst>
          </p:cNvPr>
          <p:cNvSpPr/>
          <p:nvPr/>
        </p:nvSpPr>
        <p:spPr>
          <a:xfrm>
            <a:off x="9154041" y="3126605"/>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7" name="表格 56">
                <a:extLst>
                  <a:ext uri="{FF2B5EF4-FFF2-40B4-BE49-F238E27FC236}">
                    <a16:creationId xmlns:a16="http://schemas.microsoft.com/office/drawing/2014/main" id="{CED16303-5C6C-4515-825B-2696EFBE73EB}"/>
                  </a:ext>
                </a:extLst>
              </p:cNvPr>
              <p:cNvGraphicFramePr>
                <a:graphicFrameLocks noGrp="1"/>
              </p:cNvGraphicFramePr>
              <p:nvPr>
                <p:extLst>
                  <p:ext uri="{D42A27DB-BD31-4B8C-83A1-F6EECF244321}">
                    <p14:modId xmlns:p14="http://schemas.microsoft.com/office/powerpoint/2010/main" val="3175842408"/>
                  </p:ext>
                </p:extLst>
              </p:nvPr>
            </p:nvGraphicFramePr>
            <p:xfrm>
              <a:off x="8889030"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1</m:t>
                                    </m:r>
                                  </m:sub>
                                </m:sSub>
                                <m:r>
                                  <a:rPr lang="en-US" altLang="zh-MO" sz="1800" b="0" i="1" smtClean="0">
                                    <a:solidFill>
                                      <a:srgbClr val="C00000"/>
                                    </a:solidFill>
                                    <a:latin typeface="Cambria Math" panose="02040503050406030204" pitchFamily="18" charset="0"/>
                                  </a:rPr>
                                  <m:t>,1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57" name="表格 56">
                <a:extLst>
                  <a:ext uri="{FF2B5EF4-FFF2-40B4-BE49-F238E27FC236}">
                    <a16:creationId xmlns:a16="http://schemas.microsoft.com/office/drawing/2014/main" id="{CED16303-5C6C-4515-825B-2696EFBE73EB}"/>
                  </a:ext>
                </a:extLst>
              </p:cNvPr>
              <p:cNvGraphicFramePr>
                <a:graphicFrameLocks noGrp="1"/>
              </p:cNvGraphicFramePr>
              <p:nvPr>
                <p:extLst>
                  <p:ext uri="{D42A27DB-BD31-4B8C-83A1-F6EECF244321}">
                    <p14:modId xmlns:p14="http://schemas.microsoft.com/office/powerpoint/2010/main" val="3175842408"/>
                  </p:ext>
                </p:extLst>
              </p:nvPr>
            </p:nvGraphicFramePr>
            <p:xfrm>
              <a:off x="8889030"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6"/>
                          <a:stretch>
                            <a:fillRect l="-2500" t="-3279" r="-3333" b="-8197"/>
                          </a:stretch>
                        </a:blipFill>
                      </a:tcPr>
                    </a:tc>
                    <a:extLst>
                      <a:ext uri="{0D108BD9-81ED-4DB2-BD59-A6C34878D82A}">
                        <a16:rowId xmlns:a16="http://schemas.microsoft.com/office/drawing/2014/main" val="3081328510"/>
                      </a:ext>
                    </a:extLst>
                  </a:tr>
                </a:tbl>
              </a:graphicData>
            </a:graphic>
          </p:graphicFrame>
        </mc:Fallback>
      </mc:AlternateContent>
      <p:sp>
        <p:nvSpPr>
          <p:cNvPr id="58" name="箭头: 下 57">
            <a:extLst>
              <a:ext uri="{FF2B5EF4-FFF2-40B4-BE49-F238E27FC236}">
                <a16:creationId xmlns:a16="http://schemas.microsoft.com/office/drawing/2014/main" id="{7363BA77-5960-4802-B0C2-FB7CDB7CECA5}"/>
              </a:ext>
            </a:extLst>
          </p:cNvPr>
          <p:cNvSpPr/>
          <p:nvPr/>
        </p:nvSpPr>
        <p:spPr>
          <a:xfrm>
            <a:off x="5903608" y="3126605"/>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3" name="表格 62">
                <a:extLst>
                  <a:ext uri="{FF2B5EF4-FFF2-40B4-BE49-F238E27FC236}">
                    <a16:creationId xmlns:a16="http://schemas.microsoft.com/office/drawing/2014/main" id="{918198DE-2E34-4622-8C72-FC3C18E9504B}"/>
                  </a:ext>
                </a:extLst>
              </p:cNvPr>
              <p:cNvGraphicFramePr>
                <a:graphicFrameLocks noGrp="1"/>
              </p:cNvGraphicFramePr>
              <p:nvPr>
                <p:extLst>
                  <p:ext uri="{D42A27DB-BD31-4B8C-83A1-F6EECF244321}">
                    <p14:modId xmlns:p14="http://schemas.microsoft.com/office/powerpoint/2010/main" val="706411537"/>
                  </p:ext>
                </p:extLst>
              </p:nvPr>
            </p:nvGraphicFramePr>
            <p:xfrm>
              <a:off x="5638597"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m:t>
                                </m:r>
                                <m:r>
                                  <a:rPr lang="en-US" altLang="zh-MO" sz="1800" b="0" i="1" smtClean="0">
                                    <a:solidFill>
                                      <a:srgbClr val="C00000"/>
                                    </a:solidFill>
                                    <a:latin typeface="Cambria Math" panose="02040503050406030204" pitchFamily="18" charset="0"/>
                                  </a:rPr>
                                  <m:t>9</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63" name="表格 62">
                <a:extLst>
                  <a:ext uri="{FF2B5EF4-FFF2-40B4-BE49-F238E27FC236}">
                    <a16:creationId xmlns:a16="http://schemas.microsoft.com/office/drawing/2014/main" id="{918198DE-2E34-4622-8C72-FC3C18E9504B}"/>
                  </a:ext>
                </a:extLst>
              </p:cNvPr>
              <p:cNvGraphicFramePr>
                <a:graphicFrameLocks noGrp="1"/>
              </p:cNvGraphicFramePr>
              <p:nvPr>
                <p:extLst>
                  <p:ext uri="{D42A27DB-BD31-4B8C-83A1-F6EECF244321}">
                    <p14:modId xmlns:p14="http://schemas.microsoft.com/office/powerpoint/2010/main" val="706411537"/>
                  </p:ext>
                </p:extLst>
              </p:nvPr>
            </p:nvGraphicFramePr>
            <p:xfrm>
              <a:off x="5638597"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7"/>
                          <a:stretch>
                            <a:fillRect l="-1667" t="-3279" r="-4167" b="-8197"/>
                          </a:stretch>
                        </a:blipFill>
                      </a:tcPr>
                    </a:tc>
                    <a:extLst>
                      <a:ext uri="{0D108BD9-81ED-4DB2-BD59-A6C34878D82A}">
                        <a16:rowId xmlns:a16="http://schemas.microsoft.com/office/drawing/2014/main" val="3081328510"/>
                      </a:ext>
                    </a:extLst>
                  </a:tr>
                </a:tbl>
              </a:graphicData>
            </a:graphic>
          </p:graphicFrame>
        </mc:Fallback>
      </mc:AlternateContent>
      <p:sp>
        <p:nvSpPr>
          <p:cNvPr id="64" name="箭头: 下 63">
            <a:extLst>
              <a:ext uri="{FF2B5EF4-FFF2-40B4-BE49-F238E27FC236}">
                <a16:creationId xmlns:a16="http://schemas.microsoft.com/office/drawing/2014/main" id="{79DD0437-56AC-459E-9621-D04B0DFEABC3}"/>
              </a:ext>
            </a:extLst>
          </p:cNvPr>
          <p:cNvSpPr/>
          <p:nvPr/>
        </p:nvSpPr>
        <p:spPr>
          <a:xfrm>
            <a:off x="4278392" y="3126605"/>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5" name="表格 64">
                <a:extLst>
                  <a:ext uri="{FF2B5EF4-FFF2-40B4-BE49-F238E27FC236}">
                    <a16:creationId xmlns:a16="http://schemas.microsoft.com/office/drawing/2014/main" id="{33E25B49-A402-4C5B-87E5-1C8A796AF9A6}"/>
                  </a:ext>
                </a:extLst>
              </p:cNvPr>
              <p:cNvGraphicFramePr>
                <a:graphicFrameLocks noGrp="1"/>
              </p:cNvGraphicFramePr>
              <p:nvPr>
                <p:extLst>
                  <p:ext uri="{D42A27DB-BD31-4B8C-83A1-F6EECF244321}">
                    <p14:modId xmlns:p14="http://schemas.microsoft.com/office/powerpoint/2010/main" val="3480125719"/>
                  </p:ext>
                </p:extLst>
              </p:nvPr>
            </p:nvGraphicFramePr>
            <p:xfrm>
              <a:off x="4013381"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1</m:t>
                                    </m:r>
                                  </m:sub>
                                </m:sSub>
                                <m:r>
                                  <a:rPr lang="en-US" altLang="zh-MO" sz="1800" b="0" i="1" smtClean="0">
                                    <a:solidFill>
                                      <a:srgbClr val="C00000"/>
                                    </a:solidFill>
                                    <a:latin typeface="Cambria Math" panose="02040503050406030204" pitchFamily="18" charset="0"/>
                                  </a:rPr>
                                  <m:t>,1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65" name="表格 64">
                <a:extLst>
                  <a:ext uri="{FF2B5EF4-FFF2-40B4-BE49-F238E27FC236}">
                    <a16:creationId xmlns:a16="http://schemas.microsoft.com/office/drawing/2014/main" id="{33E25B49-A402-4C5B-87E5-1C8A796AF9A6}"/>
                  </a:ext>
                </a:extLst>
              </p:cNvPr>
              <p:cNvGraphicFramePr>
                <a:graphicFrameLocks noGrp="1"/>
              </p:cNvGraphicFramePr>
              <p:nvPr>
                <p:extLst>
                  <p:ext uri="{D42A27DB-BD31-4B8C-83A1-F6EECF244321}">
                    <p14:modId xmlns:p14="http://schemas.microsoft.com/office/powerpoint/2010/main" val="3480125719"/>
                  </p:ext>
                </p:extLst>
              </p:nvPr>
            </p:nvGraphicFramePr>
            <p:xfrm>
              <a:off x="4013381" y="3418272"/>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8"/>
                          <a:stretch>
                            <a:fillRect l="-1667" t="-3279" r="-4167" b="-8197"/>
                          </a:stretch>
                        </a:blipFill>
                      </a:tcPr>
                    </a:tc>
                    <a:extLst>
                      <a:ext uri="{0D108BD9-81ED-4DB2-BD59-A6C34878D82A}">
                        <a16:rowId xmlns:a16="http://schemas.microsoft.com/office/drawing/2014/main" val="30813285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6" name="表格 65">
                <a:extLst>
                  <a:ext uri="{FF2B5EF4-FFF2-40B4-BE49-F238E27FC236}">
                    <a16:creationId xmlns:a16="http://schemas.microsoft.com/office/drawing/2014/main" id="{B19DB44A-0662-4019-9684-CA1B837410B6}"/>
                  </a:ext>
                </a:extLst>
              </p:cNvPr>
              <p:cNvGraphicFramePr>
                <a:graphicFrameLocks noGrp="1"/>
              </p:cNvGraphicFramePr>
              <p:nvPr>
                <p:extLst>
                  <p:ext uri="{D42A27DB-BD31-4B8C-83A1-F6EECF244321}">
                    <p14:modId xmlns:p14="http://schemas.microsoft.com/office/powerpoint/2010/main" val="4214414860"/>
                  </p:ext>
                </p:extLst>
              </p:nvPr>
            </p:nvGraphicFramePr>
            <p:xfrm>
              <a:off x="3172601" y="5255792"/>
              <a:ext cx="6480920"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tblGrid>
                  <a:tr h="262679">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lang="en-US" altLang="zh-MO" sz="1800" b="0" i="1" smtClean="0">
                                        <a:solidFill>
                                          <a:srgbClr val="000000"/>
                                        </a:solidFill>
                                        <a:latin typeface="Cambria Math" panose="02040503050406030204" pitchFamily="18" charset="0"/>
                                      </a:rPr>
                                    </m:ctrlPr>
                                  </m:sSubPr>
                                  <m:e>
                                    <m:r>
                                      <a:rPr lang="en-US" altLang="zh-MO" sz="1800" b="0" i="1" smtClean="0">
                                        <a:solidFill>
                                          <a:srgbClr val="000000"/>
                                        </a:solidFill>
                                        <a:latin typeface="Cambria Math" panose="02040503050406030204" pitchFamily="18" charset="0"/>
                                      </a:rPr>
                                      <m:t>𝑒</m:t>
                                    </m:r>
                                  </m:e>
                                  <m:sub>
                                    <m:r>
                                      <a:rPr lang="en-US" altLang="zh-MO" sz="1800" b="0" i="1" smtClean="0">
                                        <a:solidFill>
                                          <a:srgbClr val="000000"/>
                                        </a:solidFill>
                                        <a:latin typeface="Cambria Math" panose="02040503050406030204" pitchFamily="18" charset="0"/>
                                      </a:rPr>
                                      <m:t>2</m:t>
                                    </m:r>
                                  </m:sub>
                                </m:sSub>
                                <m:r>
                                  <a:rPr lang="en-US" altLang="zh-MO" sz="1800" b="0" i="1" smtClean="0">
                                    <a:solidFill>
                                      <a:srgbClr val="000000"/>
                                    </a:solidFill>
                                    <a:latin typeface="Cambria Math" panose="02040503050406030204" pitchFamily="18" charset="0"/>
                                  </a:rPr>
                                  <m:t>,10</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dirty="0" smtClean="0">
                                    <a:solidFill>
                                      <a:srgbClr val="000000"/>
                                    </a:solidFill>
                                  </a:rPr>
                                  <m:t>……</m:t>
                                </m:r>
                              </m:oMath>
                            </m:oMathPara>
                          </a14:m>
                          <a:endParaRPr lang="zh-MO" altLang="en-US" sz="18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14:m>
                            <m:oMathPara xmlns:m="http://schemas.openxmlformats.org/officeDocument/2006/math">
                              <m:oMathParaPr>
                                <m:jc m:val="centerGroup"/>
                              </m:oMathParaPr>
                              <m:oMath xmlns:m="http://schemas.openxmlformats.org/officeDocument/2006/math">
                                <m:r>
                                  <a:rPr lang="en-US" altLang="zh-MO" sz="1600" b="0" i="1" smtClean="0">
                                    <a:solidFill>
                                      <a:srgbClr val="000000"/>
                                    </a:solidFill>
                                    <a:latin typeface="Cambria Math" panose="02040503050406030204" pitchFamily="18" charset="0"/>
                                  </a:rPr>
                                  <m:t>𝑒𝑚𝑝𝑡𝑦</m:t>
                                </m:r>
                              </m:oMath>
                            </m:oMathPara>
                          </a14:m>
                          <a:endParaRPr lang="zh-MO" altLang="en-US" sz="1600" b="0" dirty="0">
                            <a:solidFill>
                              <a:srgbClr val="000000"/>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1328510"/>
                      </a:ext>
                    </a:extLst>
                  </a:tr>
                </a:tbl>
              </a:graphicData>
            </a:graphic>
          </p:graphicFrame>
        </mc:Choice>
        <mc:Fallback xmlns="">
          <p:graphicFrame>
            <p:nvGraphicFramePr>
              <p:cNvPr id="66" name="表格 65">
                <a:extLst>
                  <a:ext uri="{FF2B5EF4-FFF2-40B4-BE49-F238E27FC236}">
                    <a16:creationId xmlns:a16="http://schemas.microsoft.com/office/drawing/2014/main" id="{B19DB44A-0662-4019-9684-CA1B837410B6}"/>
                  </a:ext>
                </a:extLst>
              </p:cNvPr>
              <p:cNvGraphicFramePr>
                <a:graphicFrameLocks noGrp="1"/>
              </p:cNvGraphicFramePr>
              <p:nvPr>
                <p:extLst>
                  <p:ext uri="{D42A27DB-BD31-4B8C-83A1-F6EECF244321}">
                    <p14:modId xmlns:p14="http://schemas.microsoft.com/office/powerpoint/2010/main" val="4214414860"/>
                  </p:ext>
                </p:extLst>
              </p:nvPr>
            </p:nvGraphicFramePr>
            <p:xfrm>
              <a:off x="3172601" y="5255792"/>
              <a:ext cx="6480920" cy="365760"/>
            </p:xfrm>
            <a:graphic>
              <a:graphicData uri="http://schemas.openxmlformats.org/drawingml/2006/table">
                <a:tbl>
                  <a:tblPr firstRow="1" bandRow="1"/>
                  <a:tblGrid>
                    <a:gridCol w="810115">
                      <a:extLst>
                        <a:ext uri="{9D8B030D-6E8A-4147-A177-3AD203B41FA5}">
                          <a16:colId xmlns:a16="http://schemas.microsoft.com/office/drawing/2014/main" val="2988850118"/>
                        </a:ext>
                      </a:extLst>
                    </a:gridCol>
                    <a:gridCol w="810115">
                      <a:extLst>
                        <a:ext uri="{9D8B030D-6E8A-4147-A177-3AD203B41FA5}">
                          <a16:colId xmlns:a16="http://schemas.microsoft.com/office/drawing/2014/main" val="1630782657"/>
                        </a:ext>
                      </a:extLst>
                    </a:gridCol>
                    <a:gridCol w="810115">
                      <a:extLst>
                        <a:ext uri="{9D8B030D-6E8A-4147-A177-3AD203B41FA5}">
                          <a16:colId xmlns:a16="http://schemas.microsoft.com/office/drawing/2014/main" val="4227479814"/>
                        </a:ext>
                      </a:extLst>
                    </a:gridCol>
                    <a:gridCol w="810115">
                      <a:extLst>
                        <a:ext uri="{9D8B030D-6E8A-4147-A177-3AD203B41FA5}">
                          <a16:colId xmlns:a16="http://schemas.microsoft.com/office/drawing/2014/main" val="215723413"/>
                        </a:ext>
                      </a:extLst>
                    </a:gridCol>
                    <a:gridCol w="810115">
                      <a:extLst>
                        <a:ext uri="{9D8B030D-6E8A-4147-A177-3AD203B41FA5}">
                          <a16:colId xmlns:a16="http://schemas.microsoft.com/office/drawing/2014/main" val="1851202023"/>
                        </a:ext>
                      </a:extLst>
                    </a:gridCol>
                    <a:gridCol w="810115">
                      <a:extLst>
                        <a:ext uri="{9D8B030D-6E8A-4147-A177-3AD203B41FA5}">
                          <a16:colId xmlns:a16="http://schemas.microsoft.com/office/drawing/2014/main" val="2425524079"/>
                        </a:ext>
                      </a:extLst>
                    </a:gridCol>
                    <a:gridCol w="810115">
                      <a:extLst>
                        <a:ext uri="{9D8B030D-6E8A-4147-A177-3AD203B41FA5}">
                          <a16:colId xmlns:a16="http://schemas.microsoft.com/office/drawing/2014/main" val="3741642384"/>
                        </a:ext>
                      </a:extLst>
                    </a:gridCol>
                    <a:gridCol w="810115">
                      <a:extLst>
                        <a:ext uri="{9D8B030D-6E8A-4147-A177-3AD203B41FA5}">
                          <a16:colId xmlns:a16="http://schemas.microsoft.com/office/drawing/2014/main" val="739103123"/>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1504" t="-4918" r="-7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101504" t="-4918" r="-6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201504" t="-4918" r="-5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301504" t="-4918" r="-4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401504" t="-4918" r="-3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501504" t="-4918" r="-2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601504" t="-4918" r="-103759" b="-6557"/>
                          </a:stretch>
                        </a:blipFill>
                      </a:tcPr>
                    </a:tc>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9"/>
                          <a:stretch>
                            <a:fillRect l="-701504" t="-4918" r="-3759" b="-6557"/>
                          </a:stretch>
                        </a:blipFill>
                      </a:tcPr>
                    </a:tc>
                    <a:extLst>
                      <a:ext uri="{0D108BD9-81ED-4DB2-BD59-A6C34878D82A}">
                        <a16:rowId xmlns:a16="http://schemas.microsoft.com/office/drawing/2014/main" val="3081328510"/>
                      </a:ext>
                    </a:extLst>
                  </a:tr>
                </a:tbl>
              </a:graphicData>
            </a:graphic>
          </p:graphicFrame>
        </mc:Fallback>
      </mc:AlternateContent>
      <p:sp>
        <p:nvSpPr>
          <p:cNvPr id="67" name="文本框 66">
            <a:extLst>
              <a:ext uri="{FF2B5EF4-FFF2-40B4-BE49-F238E27FC236}">
                <a16:creationId xmlns:a16="http://schemas.microsoft.com/office/drawing/2014/main" id="{25BD0C7B-F833-46AD-8C7E-2B219B9C4659}"/>
              </a:ext>
            </a:extLst>
          </p:cNvPr>
          <p:cNvSpPr txBox="1"/>
          <p:nvPr/>
        </p:nvSpPr>
        <p:spPr>
          <a:xfrm>
            <a:off x="2090600" y="5238617"/>
            <a:ext cx="1240644" cy="400110"/>
          </a:xfrm>
          <a:prstGeom prst="rect">
            <a:avLst/>
          </a:prstGeom>
          <a:noFill/>
        </p:spPr>
        <p:txBody>
          <a:bodyPr wrap="square" rtlCol="0">
            <a:spAutoFit/>
          </a:bodyPr>
          <a:lstStyle/>
          <a:p>
            <a:r>
              <a:rPr lang="en-US" altLang="zh-MO" sz="2000" dirty="0">
                <a:solidFill>
                  <a:prstClr val="black"/>
                </a:solidFill>
                <a:latin typeface="Times New Roman" panose="02020603050405020304" pitchFamily="18" charset="0"/>
                <a:cs typeface="Times New Roman" panose="02020603050405020304" pitchFamily="18" charset="0"/>
              </a:rPr>
              <a:t>S</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tage 1</a:t>
            </a:r>
            <a:r>
              <a:rPr lang="zh-CN" altLang="en-US"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MO" altLang="en-US" sz="2000" dirty="0">
              <a:solidFill>
                <a:prstClr val="black"/>
              </a:solidFill>
              <a:latin typeface="Times New Roman" panose="02020603050405020304" pitchFamily="18" charset="0"/>
              <a:cs typeface="Times New Roman" panose="02020603050405020304" pitchFamily="18" charset="0"/>
            </a:endParaRPr>
          </a:p>
        </p:txBody>
      </p:sp>
      <p:sp>
        <p:nvSpPr>
          <p:cNvPr id="68" name="椭圆 67">
            <a:extLst>
              <a:ext uri="{FF2B5EF4-FFF2-40B4-BE49-F238E27FC236}">
                <a16:creationId xmlns:a16="http://schemas.microsoft.com/office/drawing/2014/main" id="{0DE803A7-2D4E-4A5D-A354-D09A29D084A2}"/>
              </a:ext>
            </a:extLst>
          </p:cNvPr>
          <p:cNvSpPr/>
          <p:nvPr/>
        </p:nvSpPr>
        <p:spPr>
          <a:xfrm>
            <a:off x="5884670" y="4150448"/>
            <a:ext cx="394792" cy="394792"/>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989C9DE8-C7D2-4E24-A75F-6F97CABFCAA0}"/>
                  </a:ext>
                </a:extLst>
              </p:cNvPr>
              <p:cNvSpPr txBox="1"/>
              <p:nvPr/>
            </p:nvSpPr>
            <p:spPr>
              <a:xfrm>
                <a:off x="5848309" y="4141249"/>
                <a:ext cx="467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i="1" smtClean="0">
                              <a:solidFill>
                                <a:prstClr val="black"/>
                              </a:solidFill>
                              <a:latin typeface="Cambria Math" panose="02040503050406030204" pitchFamily="18" charset="0"/>
                            </a:rPr>
                          </m:ctrlPr>
                        </m:sSubPr>
                        <m:e>
                          <m:r>
                            <a:rPr lang="en-US" altLang="zh-MO" i="1" smtClean="0">
                              <a:solidFill>
                                <a:prstClr val="black"/>
                              </a:solidFill>
                              <a:latin typeface="Cambria Math" panose="02040503050406030204" pitchFamily="18" charset="0"/>
                            </a:rPr>
                            <m:t>𝑒</m:t>
                          </m:r>
                        </m:e>
                        <m:sub>
                          <m:r>
                            <a:rPr lang="en-US" altLang="zh-MO" b="0" i="1" smtClean="0">
                              <a:solidFill>
                                <a:prstClr val="black"/>
                              </a:solidFill>
                              <a:latin typeface="Cambria Math" panose="02040503050406030204" pitchFamily="18" charset="0"/>
                            </a:rPr>
                            <m:t>1</m:t>
                          </m:r>
                        </m:sub>
                      </m:sSub>
                    </m:oMath>
                  </m:oMathPara>
                </a14:m>
                <a:endParaRPr lang="zh-MO" altLang="en-US"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9" name="文本框 68">
                <a:extLst>
                  <a:ext uri="{FF2B5EF4-FFF2-40B4-BE49-F238E27FC236}">
                    <a16:creationId xmlns:a16="http://schemas.microsoft.com/office/drawing/2014/main" id="{989C9DE8-C7D2-4E24-A75F-6F97CABFCAA0}"/>
                  </a:ext>
                </a:extLst>
              </p:cNvPr>
              <p:cNvSpPr txBox="1">
                <a:spLocks noRot="1" noChangeAspect="1" noMove="1" noResize="1" noEditPoints="1" noAdjustHandles="1" noChangeArrowheads="1" noChangeShapeType="1" noTextEdit="1"/>
              </p:cNvSpPr>
              <p:nvPr/>
            </p:nvSpPr>
            <p:spPr>
              <a:xfrm>
                <a:off x="5848309" y="4141249"/>
                <a:ext cx="467513" cy="369332"/>
              </a:xfrm>
              <a:prstGeom prst="rect">
                <a:avLst/>
              </a:prstGeom>
              <a:blipFill>
                <a:blip r:embed="rId10"/>
                <a:stretch>
                  <a:fillRect/>
                </a:stretch>
              </a:blipFill>
            </p:spPr>
            <p:txBody>
              <a:bodyPr/>
              <a:lstStyle/>
              <a:p>
                <a:r>
                  <a:rPr lang="zh-MO" altLang="en-US">
                    <a:noFill/>
                  </a:rPr>
                  <a:t> </a:t>
                </a:r>
              </a:p>
            </p:txBody>
          </p:sp>
        </mc:Fallback>
      </mc:AlternateContent>
      <p:cxnSp>
        <p:nvCxnSpPr>
          <p:cNvPr id="70" name="直接箭头连接符 69">
            <a:extLst>
              <a:ext uri="{FF2B5EF4-FFF2-40B4-BE49-F238E27FC236}">
                <a16:creationId xmlns:a16="http://schemas.microsoft.com/office/drawing/2014/main" id="{A7830858-8760-41E2-8943-FF019CCD084C}"/>
              </a:ext>
            </a:extLst>
          </p:cNvPr>
          <p:cNvCxnSpPr>
            <a:cxnSpLocks/>
          </p:cNvCxnSpPr>
          <p:nvPr/>
        </p:nvCxnSpPr>
        <p:spPr>
          <a:xfrm flipH="1">
            <a:off x="6016598" y="4562415"/>
            <a:ext cx="79402" cy="645758"/>
          </a:xfrm>
          <a:prstGeom prst="straightConnector1">
            <a:avLst/>
          </a:prstGeom>
          <a:noFill/>
          <a:ln w="28575" cap="flat" cmpd="sng" algn="ctr">
            <a:solidFill>
              <a:sysClr val="windowText" lastClr="000000"/>
            </a:solidFill>
            <a:prstDash val="sysDash"/>
            <a:miter lim="800000"/>
            <a:tailEnd type="triangle"/>
          </a:ln>
          <a:effectLst/>
        </p:spPr>
      </p:cxnSp>
      <p:cxnSp>
        <p:nvCxnSpPr>
          <p:cNvPr id="71" name="直接箭头连接符 70">
            <a:extLst>
              <a:ext uri="{FF2B5EF4-FFF2-40B4-BE49-F238E27FC236}">
                <a16:creationId xmlns:a16="http://schemas.microsoft.com/office/drawing/2014/main" id="{5613E036-7946-4BAB-84C5-4680089F351A}"/>
              </a:ext>
            </a:extLst>
          </p:cNvPr>
          <p:cNvCxnSpPr>
            <a:cxnSpLocks/>
          </p:cNvCxnSpPr>
          <p:nvPr/>
        </p:nvCxnSpPr>
        <p:spPr>
          <a:xfrm flipH="1">
            <a:off x="4326111" y="4562415"/>
            <a:ext cx="1755954" cy="645758"/>
          </a:xfrm>
          <a:prstGeom prst="straightConnector1">
            <a:avLst/>
          </a:prstGeom>
          <a:noFill/>
          <a:ln w="28575" cap="flat" cmpd="sng" algn="ctr">
            <a:solidFill>
              <a:sysClr val="windowText" lastClr="000000"/>
            </a:solidFill>
            <a:prstDash val="solid"/>
            <a:miter lim="800000"/>
            <a:tailEnd type="triangle"/>
          </a:ln>
          <a:effectLst/>
        </p:spPr>
      </p:cxnSp>
      <p:cxnSp>
        <p:nvCxnSpPr>
          <p:cNvPr id="72" name="直接箭头连接符 71">
            <a:extLst>
              <a:ext uri="{FF2B5EF4-FFF2-40B4-BE49-F238E27FC236}">
                <a16:creationId xmlns:a16="http://schemas.microsoft.com/office/drawing/2014/main" id="{302F48C0-3D88-4BC9-BFD2-E021B96D47DC}"/>
              </a:ext>
            </a:extLst>
          </p:cNvPr>
          <p:cNvCxnSpPr>
            <a:cxnSpLocks/>
            <a:stCxn id="68" idx="4"/>
          </p:cNvCxnSpPr>
          <p:nvPr/>
        </p:nvCxnSpPr>
        <p:spPr>
          <a:xfrm>
            <a:off x="6082066" y="4545240"/>
            <a:ext cx="3154142" cy="662933"/>
          </a:xfrm>
          <a:prstGeom prst="straightConnector1">
            <a:avLst/>
          </a:prstGeom>
          <a:noFill/>
          <a:ln w="28575" cap="flat" cmpd="sng" algn="ctr">
            <a:solidFill>
              <a:sysClr val="windowText" lastClr="000000"/>
            </a:solidFill>
            <a:prstDash val="sysDash"/>
            <a:miter lim="800000"/>
            <a:tailEnd type="triangle"/>
          </a:ln>
          <a:effectLst/>
        </p:spPr>
      </p:cxnSp>
      <p:sp>
        <p:nvSpPr>
          <p:cNvPr id="77" name="箭头: 下 76">
            <a:extLst>
              <a:ext uri="{FF2B5EF4-FFF2-40B4-BE49-F238E27FC236}">
                <a16:creationId xmlns:a16="http://schemas.microsoft.com/office/drawing/2014/main" id="{FF6C7B46-483C-451B-B7F9-3C1EF2DAD056}"/>
              </a:ext>
            </a:extLst>
          </p:cNvPr>
          <p:cNvSpPr/>
          <p:nvPr/>
        </p:nvSpPr>
        <p:spPr>
          <a:xfrm>
            <a:off x="4278392" y="5669171"/>
            <a:ext cx="112903" cy="244051"/>
          </a:xfrm>
          <a:prstGeom prst="downArrow">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8" name="表格 77">
                <a:extLst>
                  <a:ext uri="{FF2B5EF4-FFF2-40B4-BE49-F238E27FC236}">
                    <a16:creationId xmlns:a16="http://schemas.microsoft.com/office/drawing/2014/main" id="{5476E97A-C0ED-4DB4-AFE2-6CCFEF3216CB}"/>
                  </a:ext>
                </a:extLst>
              </p:cNvPr>
              <p:cNvGraphicFramePr>
                <a:graphicFrameLocks noGrp="1"/>
              </p:cNvGraphicFramePr>
              <p:nvPr>
                <p:extLst>
                  <p:ext uri="{D42A27DB-BD31-4B8C-83A1-F6EECF244321}">
                    <p14:modId xmlns:p14="http://schemas.microsoft.com/office/powerpoint/2010/main" val="146864518"/>
                  </p:ext>
                </p:extLst>
              </p:nvPr>
            </p:nvGraphicFramePr>
            <p:xfrm>
              <a:off x="4013381" y="5960838"/>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0">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MO" sz="1800" b="0" i="1" smtClean="0">
                                        <a:solidFill>
                                          <a:srgbClr val="C00000"/>
                                        </a:solidFill>
                                        <a:latin typeface="Cambria Math" panose="02040503050406030204" pitchFamily="18" charset="0"/>
                                      </a:rPr>
                                    </m:ctrlPr>
                                  </m:sSubPr>
                                  <m:e>
                                    <m:r>
                                      <a:rPr lang="en-US" altLang="zh-MO" sz="1800" b="0" i="1" smtClean="0">
                                        <a:solidFill>
                                          <a:srgbClr val="C00000"/>
                                        </a:solidFill>
                                        <a:latin typeface="Cambria Math" panose="02040503050406030204" pitchFamily="18" charset="0"/>
                                      </a:rPr>
                                      <m:t>𝑒</m:t>
                                    </m:r>
                                  </m:e>
                                  <m:sub>
                                    <m:r>
                                      <a:rPr lang="en-US" altLang="zh-MO" sz="1800" b="0" i="1" smtClean="0">
                                        <a:solidFill>
                                          <a:srgbClr val="C00000"/>
                                        </a:solidFill>
                                        <a:latin typeface="Cambria Math" panose="02040503050406030204" pitchFamily="18" charset="0"/>
                                      </a:rPr>
                                      <m:t>1</m:t>
                                    </m:r>
                                  </m:sub>
                                </m:sSub>
                                <m:r>
                                  <a:rPr lang="en-US" altLang="zh-MO" sz="1800" b="0" i="1" smtClean="0">
                                    <a:solidFill>
                                      <a:srgbClr val="C00000"/>
                                    </a:solidFill>
                                    <a:latin typeface="Cambria Math" panose="02040503050406030204" pitchFamily="18" charset="0"/>
                                  </a:rPr>
                                  <m:t>,1</m:t>
                                </m:r>
                              </m:oMath>
                            </m:oMathPara>
                          </a14:m>
                          <a:endParaRPr lang="zh-MO" altLang="en-US" sz="1800" b="0" dirty="0">
                            <a:solidFill>
                              <a:schemeClr val="tx1"/>
                            </a:solidFill>
                          </a:endParaRPr>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81328510"/>
                      </a:ext>
                    </a:extLst>
                  </a:tr>
                </a:tbl>
              </a:graphicData>
            </a:graphic>
          </p:graphicFrame>
        </mc:Choice>
        <mc:Fallback xmlns="">
          <p:graphicFrame>
            <p:nvGraphicFramePr>
              <p:cNvPr id="78" name="表格 77">
                <a:extLst>
                  <a:ext uri="{FF2B5EF4-FFF2-40B4-BE49-F238E27FC236}">
                    <a16:creationId xmlns:a16="http://schemas.microsoft.com/office/drawing/2014/main" id="{5476E97A-C0ED-4DB4-AFE2-6CCFEF3216CB}"/>
                  </a:ext>
                </a:extLst>
              </p:cNvPr>
              <p:cNvGraphicFramePr>
                <a:graphicFrameLocks noGrp="1"/>
              </p:cNvGraphicFramePr>
              <p:nvPr>
                <p:extLst>
                  <p:ext uri="{D42A27DB-BD31-4B8C-83A1-F6EECF244321}">
                    <p14:modId xmlns:p14="http://schemas.microsoft.com/office/powerpoint/2010/main" val="146864518"/>
                  </p:ext>
                </p:extLst>
              </p:nvPr>
            </p:nvGraphicFramePr>
            <p:xfrm>
              <a:off x="4013381" y="5960838"/>
              <a:ext cx="725265" cy="365760"/>
            </p:xfrm>
            <a:graphic>
              <a:graphicData uri="http://schemas.openxmlformats.org/drawingml/2006/table">
                <a:tbl>
                  <a:tblPr firstRow="1" bandRow="1"/>
                  <a:tblGrid>
                    <a:gridCol w="725265">
                      <a:extLst>
                        <a:ext uri="{9D8B030D-6E8A-4147-A177-3AD203B41FA5}">
                          <a16:colId xmlns:a16="http://schemas.microsoft.com/office/drawing/2014/main" val="2988850118"/>
                        </a:ext>
                      </a:extLst>
                    </a:gridCol>
                  </a:tblGrid>
                  <a:tr h="365760">
                    <a:tc>
                      <a:txBody>
                        <a:bodyPr/>
                        <a:lstStyle/>
                        <a:p>
                          <a:endParaRPr lang="zh-MO"/>
                        </a:p>
                      </a:txBody>
                      <a:tcP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11"/>
                          <a:stretch>
                            <a:fillRect l="-1667" t="-3279" r="-4167" b="-8197"/>
                          </a:stretch>
                        </a:blipFill>
                      </a:tcPr>
                    </a:tc>
                    <a:extLst>
                      <a:ext uri="{0D108BD9-81ED-4DB2-BD59-A6C34878D82A}">
                        <a16:rowId xmlns:a16="http://schemas.microsoft.com/office/drawing/2014/main" val="3081328510"/>
                      </a:ext>
                    </a:extLst>
                  </a:tr>
                </a:tbl>
              </a:graphicData>
            </a:graphic>
          </p:graphicFrame>
        </mc:Fallback>
      </mc:AlternateContent>
      <p:sp>
        <p:nvSpPr>
          <p:cNvPr id="8" name="文本框 7">
            <a:extLst>
              <a:ext uri="{FF2B5EF4-FFF2-40B4-BE49-F238E27FC236}">
                <a16:creationId xmlns:a16="http://schemas.microsoft.com/office/drawing/2014/main" id="{233FC214-52BB-40B5-9FA2-E44D036AB74F}"/>
              </a:ext>
            </a:extLst>
          </p:cNvPr>
          <p:cNvSpPr txBox="1"/>
          <p:nvPr/>
        </p:nvSpPr>
        <p:spPr>
          <a:xfrm>
            <a:off x="609099" y="1852639"/>
            <a:ext cx="2612571" cy="523220"/>
          </a:xfrm>
          <a:prstGeom prst="rect">
            <a:avLst/>
          </a:prstGeom>
          <a:noFill/>
        </p:spPr>
        <p:txBody>
          <a:bodyPr wrap="square" rtlCol="0">
            <a:spAutoFit/>
          </a:bodyPr>
          <a:lstStyle/>
          <a:p>
            <a:r>
              <a:rPr lang="en-US" altLang="zh-MO" sz="2800" dirty="0">
                <a:solidFill>
                  <a:srgbClr val="000000"/>
                </a:solidFill>
              </a:rPr>
              <a:t>Basic version:</a:t>
            </a:r>
            <a:endParaRPr lang="zh-MO" altLang="en-US" sz="2800" dirty="0">
              <a:solidFill>
                <a:srgbClr val="000000"/>
              </a:solidFill>
            </a:endParaRPr>
          </a:p>
        </p:txBody>
      </p:sp>
      <p:sp>
        <p:nvSpPr>
          <p:cNvPr id="79" name="文本框 78">
            <a:extLst>
              <a:ext uri="{FF2B5EF4-FFF2-40B4-BE49-F238E27FC236}">
                <a16:creationId xmlns:a16="http://schemas.microsoft.com/office/drawing/2014/main" id="{FC1C54DD-D613-41DD-8D3A-CC4685F274C9}"/>
              </a:ext>
            </a:extLst>
          </p:cNvPr>
          <p:cNvSpPr txBox="1"/>
          <p:nvPr/>
        </p:nvSpPr>
        <p:spPr>
          <a:xfrm>
            <a:off x="609098" y="4325915"/>
            <a:ext cx="3309759" cy="523220"/>
          </a:xfrm>
          <a:prstGeom prst="rect">
            <a:avLst/>
          </a:prstGeom>
          <a:noFill/>
        </p:spPr>
        <p:txBody>
          <a:bodyPr wrap="square" rtlCol="0">
            <a:spAutoFit/>
          </a:bodyPr>
          <a:lstStyle/>
          <a:p>
            <a:r>
              <a:rPr lang="en-US" altLang="zh-MO" sz="2800" dirty="0">
                <a:solidFill>
                  <a:srgbClr val="000000"/>
                </a:solidFill>
              </a:rPr>
              <a:t>Optimized version:</a:t>
            </a:r>
            <a:endParaRPr lang="zh-MO" altLang="en-US" sz="2800" dirty="0">
              <a:solidFill>
                <a:srgbClr val="000000"/>
              </a:solidFill>
            </a:endParaRPr>
          </a:p>
        </p:txBody>
      </p:sp>
      <p:pic>
        <p:nvPicPr>
          <p:cNvPr id="10" name="图片 9">
            <a:extLst>
              <a:ext uri="{FF2B5EF4-FFF2-40B4-BE49-F238E27FC236}">
                <a16:creationId xmlns:a16="http://schemas.microsoft.com/office/drawing/2014/main" id="{A799373C-D108-45FC-BEDF-86B88803BE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37984" y="3743456"/>
            <a:ext cx="666646" cy="666646"/>
          </a:xfrm>
          <a:prstGeom prst="rect">
            <a:avLst/>
          </a:prstGeom>
        </p:spPr>
      </p:pic>
      <p:sp>
        <p:nvSpPr>
          <p:cNvPr id="80" name="文本框 79">
            <a:extLst>
              <a:ext uri="{FF2B5EF4-FFF2-40B4-BE49-F238E27FC236}">
                <a16:creationId xmlns:a16="http://schemas.microsoft.com/office/drawing/2014/main" id="{402262B2-5C70-4898-B277-EDA0495732B6}"/>
              </a:ext>
            </a:extLst>
          </p:cNvPr>
          <p:cNvSpPr txBox="1"/>
          <p:nvPr/>
        </p:nvSpPr>
        <p:spPr>
          <a:xfrm>
            <a:off x="8694985" y="3786298"/>
            <a:ext cx="2612571" cy="523220"/>
          </a:xfrm>
          <a:prstGeom prst="rect">
            <a:avLst/>
          </a:prstGeom>
          <a:noFill/>
        </p:spPr>
        <p:txBody>
          <a:bodyPr wrap="square" rtlCol="0">
            <a:spAutoFit/>
          </a:bodyPr>
          <a:lstStyle/>
          <a:p>
            <a:r>
              <a:rPr lang="en-US" altLang="zh-MO" sz="2800" dirty="0">
                <a:solidFill>
                  <a:srgbClr val="000000"/>
                </a:solidFill>
              </a:rPr>
              <a:t>Duplication</a:t>
            </a:r>
            <a:endParaRPr lang="zh-MO" altLang="en-US" sz="2800" dirty="0">
              <a:solidFill>
                <a:srgbClr val="000000"/>
              </a:solidFill>
            </a:endParaRPr>
          </a:p>
        </p:txBody>
      </p:sp>
      <p:sp>
        <p:nvSpPr>
          <p:cNvPr id="11" name="文本框 10">
            <a:extLst>
              <a:ext uri="{FF2B5EF4-FFF2-40B4-BE49-F238E27FC236}">
                <a16:creationId xmlns:a16="http://schemas.microsoft.com/office/drawing/2014/main" id="{AF947757-A75C-48D6-8773-8406B9C72616}"/>
              </a:ext>
            </a:extLst>
          </p:cNvPr>
          <p:cNvSpPr txBox="1"/>
          <p:nvPr/>
        </p:nvSpPr>
        <p:spPr>
          <a:xfrm>
            <a:off x="5113723" y="5713167"/>
            <a:ext cx="2124480" cy="523220"/>
          </a:xfrm>
          <a:prstGeom prst="rect">
            <a:avLst/>
          </a:prstGeom>
          <a:noFill/>
        </p:spPr>
        <p:txBody>
          <a:bodyPr wrap="square" rtlCol="0">
            <a:spAutoFit/>
          </a:bodyPr>
          <a:lstStyle/>
          <a:p>
            <a:r>
              <a:rPr lang="en-US" altLang="zh-CN" sz="2800" dirty="0">
                <a:solidFill>
                  <a:srgbClr val="000000"/>
                </a:solidFill>
              </a:rPr>
              <a:t>unchanged</a:t>
            </a:r>
            <a:endParaRPr lang="zh-MO" altLang="en-US" sz="2800" dirty="0">
              <a:solidFill>
                <a:srgbClr val="000000"/>
              </a:solidFill>
            </a:endParaRPr>
          </a:p>
        </p:txBody>
      </p:sp>
      <p:sp>
        <p:nvSpPr>
          <p:cNvPr id="82" name="矩形 81">
            <a:extLst>
              <a:ext uri="{FF2B5EF4-FFF2-40B4-BE49-F238E27FC236}">
                <a16:creationId xmlns:a16="http://schemas.microsoft.com/office/drawing/2014/main" id="{70C4B197-96B8-4019-9196-351C1887FE41}"/>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83" name="文本框 82">
            <a:extLst>
              <a:ext uri="{FF2B5EF4-FFF2-40B4-BE49-F238E27FC236}">
                <a16:creationId xmlns:a16="http://schemas.microsoft.com/office/drawing/2014/main" id="{C8557872-C2DD-4F00-A1D6-E664016E9DAC}"/>
              </a:ext>
            </a:extLst>
          </p:cNvPr>
          <p:cNvSpPr txBox="1"/>
          <p:nvPr/>
        </p:nvSpPr>
        <p:spPr>
          <a:xfrm>
            <a:off x="8362789" y="5717094"/>
            <a:ext cx="2124480" cy="523220"/>
          </a:xfrm>
          <a:prstGeom prst="rect">
            <a:avLst/>
          </a:prstGeom>
          <a:noFill/>
        </p:spPr>
        <p:txBody>
          <a:bodyPr wrap="square" rtlCol="0">
            <a:spAutoFit/>
          </a:bodyPr>
          <a:lstStyle/>
          <a:p>
            <a:r>
              <a:rPr lang="en-US" altLang="zh-CN" sz="2800" dirty="0">
                <a:solidFill>
                  <a:srgbClr val="000000"/>
                </a:solidFill>
              </a:rPr>
              <a:t>unchanged</a:t>
            </a:r>
            <a:endParaRPr lang="zh-MO" altLang="en-US" sz="2800" dirty="0">
              <a:solidFill>
                <a:srgbClr val="000000"/>
              </a:solidFill>
            </a:endParaRPr>
          </a:p>
        </p:txBody>
      </p:sp>
    </p:spTree>
    <p:extLst>
      <p:ext uri="{BB962C8B-B14F-4D97-AF65-F5344CB8AC3E}">
        <p14:creationId xmlns:p14="http://schemas.microsoft.com/office/powerpoint/2010/main" val="69312745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03</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文本框 58"/>
          <p:cNvSpPr txBox="1"/>
          <p:nvPr/>
        </p:nvSpPr>
        <p:spPr>
          <a:xfrm>
            <a:off x="3363006" y="3346450"/>
            <a:ext cx="5419020" cy="769441"/>
          </a:xfrm>
          <a:prstGeom prst="rect">
            <a:avLst/>
          </a:prstGeom>
          <a:noFill/>
        </p:spPr>
        <p:txBody>
          <a:bodyPr wrap="square">
            <a:spAutoFit/>
          </a:bodyPr>
          <a:lstStyle/>
          <a:p>
            <a:r>
              <a:rPr kumimoji="1" lang="en" altLang="zh-CN" sz="4400" i="1" dirty="0"/>
              <a:t>Experimental Results</a:t>
            </a:r>
            <a:endParaRPr lang="zh-MO" altLang="en-US" sz="4400" i="1" dirty="0"/>
          </a:p>
        </p:txBody>
      </p:sp>
      <p:sp>
        <p:nvSpPr>
          <p:cNvPr id="34" name="文本框 59"/>
          <p:cNvSpPr txBox="1"/>
          <p:nvPr/>
        </p:nvSpPr>
        <p:spPr>
          <a:xfrm>
            <a:off x="3363005" y="2773364"/>
            <a:ext cx="233031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等腰三角形 34"/>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6" name="等腰三角形 35"/>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7" name="等腰三角形 36"/>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8" name="等腰三角形 37"/>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39" name="等腰三角形 38"/>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40" name="椭圆 39"/>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41" name="椭圆 40"/>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42" name="椭圆 41"/>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43" name="等腰三角形 42"/>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44" name="等腰三角形 43"/>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45"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pPr/>
              <a:t>18</a:t>
            </a:fld>
            <a:endParaRPr lang="zh-CN" altLang="en-US" dirty="0"/>
          </a:p>
        </p:txBody>
      </p:sp>
      <p:sp>
        <p:nvSpPr>
          <p:cNvPr id="18" name="矩形 17">
            <a:extLst>
              <a:ext uri="{FF2B5EF4-FFF2-40B4-BE49-F238E27FC236}">
                <a16:creationId xmlns:a16="http://schemas.microsoft.com/office/drawing/2014/main" id="{26B602D6-5FBF-4320-9E3C-9A5B0BCA45F5}"/>
              </a:ext>
            </a:extLst>
          </p:cNvPr>
          <p:cNvSpPr/>
          <p:nvPr/>
        </p:nvSpPr>
        <p:spPr>
          <a:xfrm>
            <a:off x="10961914" y="0"/>
            <a:ext cx="1230086" cy="199785"/>
          </a:xfrm>
          <a:prstGeom prst="rect">
            <a:avLst/>
          </a:prstGeom>
          <a:solidFill>
            <a:srgbClr val="5D8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3877576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19</a:t>
            </a:fld>
            <a:endParaRPr lang="zh-CN" altLang="en-US" dirty="0"/>
          </a:p>
        </p:txBody>
      </p:sp>
      <p:sp>
        <p:nvSpPr>
          <p:cNvPr id="28" name="文本框 27"/>
          <p:cNvSpPr txBox="1"/>
          <p:nvPr/>
        </p:nvSpPr>
        <p:spPr>
          <a:xfrm>
            <a:off x="1233556" y="357012"/>
            <a:ext cx="6569324" cy="461665"/>
          </a:xfrm>
          <a:prstGeom prst="rect">
            <a:avLst/>
          </a:prstGeom>
          <a:noFill/>
        </p:spPr>
        <p:txBody>
          <a:bodyPr wrap="square" rtlCol="0">
            <a:spAutoFit/>
          </a:bodyPr>
          <a:lstStyle/>
          <a:p>
            <a:r>
              <a:rPr kumimoji="1" lang="en" altLang="zh-CN" sz="2400" dirty="0"/>
              <a:t>Experimental Results</a:t>
            </a:r>
            <a:endParaRPr lang="zh-MO" altLang="en-US" sz="2400" dirty="0"/>
          </a:p>
        </p:txBody>
      </p:sp>
      <p:sp>
        <p:nvSpPr>
          <p:cNvPr id="29" name="任意多边形 28"/>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35" name="标题 1">
            <a:extLst>
              <a:ext uri="{FF2B5EF4-FFF2-40B4-BE49-F238E27FC236}">
                <a16:creationId xmlns:a16="http://schemas.microsoft.com/office/drawing/2014/main" id="{BE18B7D2-03F2-4E64-B0E7-90DD303EF7CD}"/>
              </a:ext>
            </a:extLst>
          </p:cNvPr>
          <p:cNvSpPr txBox="1">
            <a:spLocks/>
          </p:cNvSpPr>
          <p:nvPr/>
        </p:nvSpPr>
        <p:spPr>
          <a:xfrm>
            <a:off x="838200" y="365125"/>
            <a:ext cx="96550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MO" altLang="en-US" dirty="0"/>
          </a:p>
        </p:txBody>
      </p:sp>
      <p:pic>
        <p:nvPicPr>
          <p:cNvPr id="36" name="图片 35">
            <a:extLst>
              <a:ext uri="{FF2B5EF4-FFF2-40B4-BE49-F238E27FC236}">
                <a16:creationId xmlns:a16="http://schemas.microsoft.com/office/drawing/2014/main" id="{22B72A44-56B3-4C74-9F97-A2507C879EB8}"/>
              </a:ext>
            </a:extLst>
          </p:cNvPr>
          <p:cNvPicPr>
            <a:picLocks noChangeAspect="1"/>
          </p:cNvPicPr>
          <p:nvPr/>
        </p:nvPicPr>
        <p:blipFill>
          <a:blip r:embed="rId4"/>
          <a:stretch>
            <a:fillRect/>
          </a:stretch>
        </p:blipFill>
        <p:spPr>
          <a:xfrm>
            <a:off x="493156" y="1652714"/>
            <a:ext cx="3384911" cy="3552575"/>
          </a:xfrm>
          <a:prstGeom prst="rect">
            <a:avLst/>
          </a:prstGeom>
        </p:spPr>
      </p:pic>
      <p:pic>
        <p:nvPicPr>
          <p:cNvPr id="37" name="图片 36">
            <a:extLst>
              <a:ext uri="{FF2B5EF4-FFF2-40B4-BE49-F238E27FC236}">
                <a16:creationId xmlns:a16="http://schemas.microsoft.com/office/drawing/2014/main" id="{946A5182-1F0B-41E6-99F0-E82F83E9E6A1}"/>
              </a:ext>
            </a:extLst>
          </p:cNvPr>
          <p:cNvPicPr>
            <a:picLocks noChangeAspect="1"/>
          </p:cNvPicPr>
          <p:nvPr/>
        </p:nvPicPr>
        <p:blipFill>
          <a:blip r:embed="rId5"/>
          <a:stretch>
            <a:fillRect/>
          </a:stretch>
        </p:blipFill>
        <p:spPr>
          <a:xfrm>
            <a:off x="4083679" y="1677580"/>
            <a:ext cx="3384911" cy="3502841"/>
          </a:xfrm>
          <a:prstGeom prst="rect">
            <a:avLst/>
          </a:prstGeom>
        </p:spPr>
      </p:pic>
      <p:pic>
        <p:nvPicPr>
          <p:cNvPr id="38" name="图片 37">
            <a:extLst>
              <a:ext uri="{FF2B5EF4-FFF2-40B4-BE49-F238E27FC236}">
                <a16:creationId xmlns:a16="http://schemas.microsoft.com/office/drawing/2014/main" id="{50B13A2E-4D73-44F1-9E3E-594F23C7B318}"/>
              </a:ext>
            </a:extLst>
          </p:cNvPr>
          <p:cNvPicPr>
            <a:picLocks noChangeAspect="1"/>
          </p:cNvPicPr>
          <p:nvPr/>
        </p:nvPicPr>
        <p:blipFill>
          <a:blip r:embed="rId6"/>
          <a:stretch>
            <a:fillRect/>
          </a:stretch>
        </p:blipFill>
        <p:spPr>
          <a:xfrm>
            <a:off x="7652936" y="1404126"/>
            <a:ext cx="3399147" cy="4049747"/>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2B32D85-D4A5-463D-9B0F-D3FB4FFF8C37}"/>
                  </a:ext>
                </a:extLst>
              </p:cNvPr>
              <p:cNvSpPr txBox="1"/>
              <p:nvPr/>
            </p:nvSpPr>
            <p:spPr>
              <a:xfrm>
                <a:off x="578943" y="5423728"/>
                <a:ext cx="3504736" cy="1280928"/>
              </a:xfrm>
              <a:prstGeom prst="rect">
                <a:avLst/>
              </a:prstGeom>
              <a:noFill/>
            </p:spPr>
            <p:txBody>
              <a:bodyPr wrap="square" rtlCol="0">
                <a:spAutoFit/>
              </a:bodyPr>
              <a:lstStyle/>
              <a:p>
                <a:pPr algn="ctr"/>
                <a:r>
                  <a:rPr lang="en-US" altLang="zh-MO" sz="3200" dirty="0">
                    <a:solidFill>
                      <a:srgbClr val="000000"/>
                    </a:solidFill>
                  </a:rPr>
                  <a:t>Recall rate</a:t>
                </a:r>
              </a:p>
              <a:p>
                <a:pPr algn="ctr"/>
                <a14:m>
                  <m:oMathPara xmlns:m="http://schemas.openxmlformats.org/officeDocument/2006/math">
                    <m:oMathParaPr>
                      <m:jc m:val="center"/>
                    </m:oMathParaPr>
                    <m:oMath xmlns:m="http://schemas.openxmlformats.org/officeDocument/2006/math">
                      <m:f>
                        <m:fPr>
                          <m:ctrlPr>
                            <a:rPr lang="en-US" altLang="zh-MO" sz="2400" i="1" smtClean="0">
                              <a:solidFill>
                                <a:srgbClr val="000000"/>
                              </a:solidFill>
                              <a:latin typeface="Cambria Math" panose="02040503050406030204" pitchFamily="18" charset="0"/>
                            </a:rPr>
                          </m:ctrlPr>
                        </m:fPr>
                        <m:num>
                          <m:r>
                            <m:rPr>
                              <m:nor/>
                            </m:rPr>
                            <a:rPr lang="en-US" altLang="zh-MO" sz="2400" dirty="0"/>
                            <m:t>#</m:t>
                          </m:r>
                          <m:r>
                            <m:rPr>
                              <m:nor/>
                            </m:rPr>
                            <a:rPr lang="en-US" altLang="zh-MO" sz="2400" dirty="0"/>
                            <m:t>correctly</m:t>
                          </m:r>
                          <m:r>
                            <m:rPr>
                              <m:nor/>
                            </m:rPr>
                            <a:rPr lang="en-US" altLang="zh-MO" sz="2400" b="0" i="0" dirty="0" smtClean="0"/>
                            <m:t> </m:t>
                          </m:r>
                          <m:r>
                            <m:rPr>
                              <m:nor/>
                            </m:rPr>
                            <a:rPr lang="en-US" altLang="zh-MO" sz="2400"/>
                            <m:t>reported</m:t>
                          </m:r>
                        </m:num>
                        <m:den>
                          <m:r>
                            <m:rPr>
                              <m:nor/>
                            </m:rPr>
                            <a:rPr lang="en-US" altLang="zh-MO" sz="2400" dirty="0"/>
                            <m:t># </m:t>
                          </m:r>
                          <m:r>
                            <m:rPr>
                              <m:nor/>
                            </m:rPr>
                            <a:rPr lang="en-US" altLang="zh-MO" sz="2400" dirty="0"/>
                            <m:t>true</m:t>
                          </m:r>
                          <m:r>
                            <m:rPr>
                              <m:nor/>
                            </m:rPr>
                            <a:rPr lang="en-US" altLang="zh-MO" sz="2400" dirty="0"/>
                            <m:t> </m:t>
                          </m:r>
                          <m:r>
                            <m:rPr>
                              <m:nor/>
                            </m:rPr>
                            <a:rPr lang="en-US" altLang="zh-MO" sz="2400" dirty="0"/>
                            <m:t>instances</m:t>
                          </m:r>
                          <m:r>
                            <m:rPr>
                              <m:nor/>
                            </m:rPr>
                            <a:rPr lang="zh-MO" altLang="en-US" sz="2400" dirty="0">
                              <a:solidFill>
                                <a:srgbClr val="000000"/>
                              </a:solidFill>
                            </a:rPr>
                            <m:t> </m:t>
                          </m:r>
                        </m:den>
                      </m:f>
                    </m:oMath>
                  </m:oMathPara>
                </a14:m>
                <a:endParaRPr lang="en-US" altLang="zh-MO" sz="3200" dirty="0">
                  <a:solidFill>
                    <a:srgbClr val="000000"/>
                  </a:solidFill>
                </a:endParaRPr>
              </a:p>
            </p:txBody>
          </p:sp>
        </mc:Choice>
        <mc:Fallback xmlns="">
          <p:sp>
            <p:nvSpPr>
              <p:cNvPr id="10" name="文本框 9">
                <a:extLst>
                  <a:ext uri="{FF2B5EF4-FFF2-40B4-BE49-F238E27FC236}">
                    <a16:creationId xmlns:a16="http://schemas.microsoft.com/office/drawing/2014/main" id="{42B32D85-D4A5-463D-9B0F-D3FB4FFF8C37}"/>
                  </a:ext>
                </a:extLst>
              </p:cNvPr>
              <p:cNvSpPr txBox="1">
                <a:spLocks noRot="1" noChangeAspect="1" noMove="1" noResize="1" noEditPoints="1" noAdjustHandles="1" noChangeArrowheads="1" noChangeShapeType="1" noTextEdit="1"/>
              </p:cNvSpPr>
              <p:nvPr/>
            </p:nvSpPr>
            <p:spPr>
              <a:xfrm>
                <a:off x="578943" y="5423728"/>
                <a:ext cx="3504736" cy="1280928"/>
              </a:xfrm>
              <a:prstGeom prst="rect">
                <a:avLst/>
              </a:prstGeom>
              <a:blipFill>
                <a:blip r:embed="rId7"/>
                <a:stretch>
                  <a:fillRect t="-6190"/>
                </a:stretch>
              </a:blipFill>
            </p:spPr>
            <p:txBody>
              <a:bodyPr/>
              <a:lstStyle/>
              <a:p>
                <a:r>
                  <a:rPr lang="zh-MO"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A684ACE-194E-46B6-B4AF-30D44C36E773}"/>
                  </a:ext>
                </a:extLst>
              </p:cNvPr>
              <p:cNvSpPr txBox="1"/>
              <p:nvPr/>
            </p:nvSpPr>
            <p:spPr>
              <a:xfrm>
                <a:off x="4728990" y="5423728"/>
                <a:ext cx="2831773" cy="1332801"/>
              </a:xfrm>
              <a:prstGeom prst="rect">
                <a:avLst/>
              </a:prstGeom>
              <a:noFill/>
            </p:spPr>
            <p:txBody>
              <a:bodyPr wrap="square" rtlCol="0">
                <a:spAutoFit/>
              </a:bodyPr>
              <a:lstStyle/>
              <a:p>
                <a:pPr algn="ctr"/>
                <a:r>
                  <a:rPr lang="en-US" altLang="zh-MO" sz="3200" dirty="0">
                    <a:solidFill>
                      <a:srgbClr val="000000"/>
                    </a:solidFill>
                  </a:rPr>
                  <a:t>Precision rate</a:t>
                </a:r>
              </a:p>
              <a:p>
                <a:pPr algn="ctr"/>
                <a14:m>
                  <m:oMathPara xmlns:m="http://schemas.openxmlformats.org/officeDocument/2006/math">
                    <m:oMathParaPr>
                      <m:jc m:val="centerGroup"/>
                    </m:oMathParaPr>
                    <m:oMath xmlns:m="http://schemas.openxmlformats.org/officeDocument/2006/math">
                      <m:f>
                        <m:fPr>
                          <m:ctrlPr>
                            <a:rPr lang="en-US" altLang="zh-MO" sz="2400" i="1" smtClean="0">
                              <a:solidFill>
                                <a:srgbClr val="000000"/>
                              </a:solidFill>
                              <a:latin typeface="Cambria Math" panose="02040503050406030204" pitchFamily="18" charset="0"/>
                            </a:rPr>
                          </m:ctrlPr>
                        </m:fPr>
                        <m:num>
                          <m:r>
                            <m:rPr>
                              <m:nor/>
                            </m:rPr>
                            <a:rPr lang="en-US" altLang="zh-MO" sz="2400" dirty="0"/>
                            <m:t>#</m:t>
                          </m:r>
                          <m:r>
                            <m:rPr>
                              <m:nor/>
                            </m:rPr>
                            <a:rPr lang="en-US" altLang="zh-MO" sz="2400" dirty="0"/>
                            <m:t>correctly</m:t>
                          </m:r>
                          <m:r>
                            <m:rPr>
                              <m:nor/>
                            </m:rPr>
                            <a:rPr lang="en-US" altLang="zh-MO" sz="2400" b="0" i="0" dirty="0" smtClean="0"/>
                            <m:t> </m:t>
                          </m:r>
                          <m:r>
                            <m:rPr>
                              <m:nor/>
                            </m:rPr>
                            <a:rPr lang="en-US" altLang="zh-MO" sz="2400"/>
                            <m:t>reported</m:t>
                          </m:r>
                        </m:num>
                        <m:den>
                          <m:r>
                            <m:rPr>
                              <m:nor/>
                            </m:rPr>
                            <a:rPr lang="en-US" altLang="zh-MO" sz="2400" dirty="0"/>
                            <m:t>#</m:t>
                          </m:r>
                          <m:r>
                            <m:rPr>
                              <m:nor/>
                            </m:rPr>
                            <a:rPr lang="en-US" altLang="zh-MO" sz="2400"/>
                            <m:t>reported</m:t>
                          </m:r>
                          <m:r>
                            <m:rPr>
                              <m:nor/>
                            </m:rPr>
                            <a:rPr lang="en-US" altLang="zh-MO" sz="2400"/>
                            <m:t> </m:t>
                          </m:r>
                          <m:r>
                            <m:rPr>
                              <m:nor/>
                            </m:rPr>
                            <a:rPr lang="en-US" altLang="zh-MO" sz="2400"/>
                            <m:t>instances</m:t>
                          </m:r>
                        </m:den>
                      </m:f>
                    </m:oMath>
                  </m:oMathPara>
                </a14:m>
                <a:endParaRPr lang="zh-MO" altLang="en-US" sz="3200" dirty="0">
                  <a:solidFill>
                    <a:srgbClr val="000000"/>
                  </a:solidFill>
                </a:endParaRPr>
              </a:p>
            </p:txBody>
          </p:sp>
        </mc:Choice>
        <mc:Fallback xmlns="">
          <p:sp>
            <p:nvSpPr>
              <p:cNvPr id="11" name="文本框 10">
                <a:extLst>
                  <a:ext uri="{FF2B5EF4-FFF2-40B4-BE49-F238E27FC236}">
                    <a16:creationId xmlns:a16="http://schemas.microsoft.com/office/drawing/2014/main" id="{AA684ACE-194E-46B6-B4AF-30D44C36E773}"/>
                  </a:ext>
                </a:extLst>
              </p:cNvPr>
              <p:cNvSpPr txBox="1">
                <a:spLocks noRot="1" noChangeAspect="1" noMove="1" noResize="1" noEditPoints="1" noAdjustHandles="1" noChangeArrowheads="1" noChangeShapeType="1" noTextEdit="1"/>
              </p:cNvSpPr>
              <p:nvPr/>
            </p:nvSpPr>
            <p:spPr>
              <a:xfrm>
                <a:off x="4728990" y="5423728"/>
                <a:ext cx="2831773" cy="1332801"/>
              </a:xfrm>
              <a:prstGeom prst="rect">
                <a:avLst/>
              </a:prstGeom>
              <a:blipFill>
                <a:blip r:embed="rId8"/>
                <a:stretch>
                  <a:fillRect t="-5963"/>
                </a:stretch>
              </a:blipFill>
            </p:spPr>
            <p:txBody>
              <a:bodyPr/>
              <a:lstStyle/>
              <a:p>
                <a:r>
                  <a:rPr lang="zh-MO" altLang="en-US">
                    <a:noFill/>
                  </a:rPr>
                  <a:t> </a:t>
                </a:r>
              </a:p>
            </p:txBody>
          </p:sp>
        </mc:Fallback>
      </mc:AlternateContent>
      <p:sp>
        <p:nvSpPr>
          <p:cNvPr id="12" name="文本框 11">
            <a:extLst>
              <a:ext uri="{FF2B5EF4-FFF2-40B4-BE49-F238E27FC236}">
                <a16:creationId xmlns:a16="http://schemas.microsoft.com/office/drawing/2014/main" id="{07226EAE-24E2-4E20-8EE1-9D6D3259C82A}"/>
              </a:ext>
            </a:extLst>
          </p:cNvPr>
          <p:cNvSpPr txBox="1"/>
          <p:nvPr/>
        </p:nvSpPr>
        <p:spPr>
          <a:xfrm>
            <a:off x="8443341" y="5453873"/>
            <a:ext cx="2514091" cy="1323439"/>
          </a:xfrm>
          <a:prstGeom prst="rect">
            <a:avLst/>
          </a:prstGeom>
          <a:noFill/>
        </p:spPr>
        <p:txBody>
          <a:bodyPr wrap="square" rtlCol="0">
            <a:spAutoFit/>
          </a:bodyPr>
          <a:lstStyle/>
          <a:p>
            <a:pPr algn="ctr"/>
            <a:r>
              <a:rPr lang="en-US" altLang="zh-MO" sz="3200" dirty="0">
                <a:solidFill>
                  <a:srgbClr val="000000"/>
                </a:solidFill>
              </a:rPr>
              <a:t>Throughput</a:t>
            </a:r>
          </a:p>
          <a:p>
            <a:pPr algn="ctr"/>
            <a:r>
              <a:rPr lang="en-US" altLang="zh-MO" sz="2400" dirty="0"/>
              <a:t>Million insertions per second</a:t>
            </a:r>
            <a:endParaRPr lang="zh-MO" altLang="en-US" sz="2400" dirty="0">
              <a:solidFill>
                <a:srgbClr val="000000"/>
              </a:solidFill>
            </a:endParaRPr>
          </a:p>
        </p:txBody>
      </p:sp>
      <p:sp>
        <p:nvSpPr>
          <p:cNvPr id="13" name="矩形 12">
            <a:extLst>
              <a:ext uri="{FF2B5EF4-FFF2-40B4-BE49-F238E27FC236}">
                <a16:creationId xmlns:a16="http://schemas.microsoft.com/office/drawing/2014/main" id="{B0DD4879-C550-47E2-9E33-B235A469A00F}"/>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242854499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a:spLocks/>
          </p:cNvSpPr>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 name="文本框 58"/>
          <p:cNvSpPr txBox="1"/>
          <p:nvPr/>
        </p:nvSpPr>
        <p:spPr>
          <a:xfrm>
            <a:off x="3363005" y="3257118"/>
            <a:ext cx="4152498" cy="830997"/>
          </a:xfrm>
          <a:prstGeom prst="rect">
            <a:avLst/>
          </a:prstGeom>
          <a:noFill/>
        </p:spPr>
        <p:txBody>
          <a:bodyPr wrap="square">
            <a:spAutoFit/>
          </a:bodyPr>
          <a:lstStyle/>
          <a:p>
            <a:pPr>
              <a:defRPr/>
            </a:pPr>
            <a:r>
              <a:rPr kumimoji="1" lang="en" altLang="zh-CN" sz="4800" i="1" dirty="0">
                <a:latin typeface="Arial" panose="020B0604020202020204" pitchFamily="34" charset="0"/>
                <a:cs typeface="Arial" panose="020B0604020202020204" pitchFamily="34" charset="0"/>
              </a:rPr>
              <a:t>Background</a:t>
            </a:r>
            <a:endParaRPr lang="zh-CN" altLang="en-US" sz="2800" b="1" i="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5" name="文本框 59"/>
          <p:cNvSpPr txBox="1"/>
          <p:nvPr/>
        </p:nvSpPr>
        <p:spPr>
          <a:xfrm>
            <a:off x="3363005" y="2773364"/>
            <a:ext cx="2000484"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等腰三角形 5"/>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7" name="等腰三角形 6"/>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8" name="等腰三角形 7"/>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9" name="等腰三角形 8"/>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0" name="等腰三角形 9"/>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1" name="椭圆 10"/>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2" name="椭圆 11"/>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3" name="椭圆 12"/>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4" name="等腰三角形 13"/>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15" name="等腰三角形 14"/>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16"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pPr/>
              <a:t>2</a:t>
            </a:fld>
            <a:endParaRPr lang="zh-CN" altLang="en-US" dirty="0"/>
          </a:p>
        </p:txBody>
      </p:sp>
      <p:sp>
        <p:nvSpPr>
          <p:cNvPr id="19" name="矩形 18">
            <a:extLst>
              <a:ext uri="{FF2B5EF4-FFF2-40B4-BE49-F238E27FC236}">
                <a16:creationId xmlns:a16="http://schemas.microsoft.com/office/drawing/2014/main" id="{F2B159BE-C05C-4B92-AD05-EB0A4BC68FE9}"/>
              </a:ext>
            </a:extLst>
          </p:cNvPr>
          <p:cNvSpPr/>
          <p:nvPr/>
        </p:nvSpPr>
        <p:spPr>
          <a:xfrm>
            <a:off x="10961914" y="0"/>
            <a:ext cx="1230086" cy="199785"/>
          </a:xfrm>
          <a:prstGeom prst="rect">
            <a:avLst/>
          </a:prstGeom>
          <a:solidFill>
            <a:srgbClr val="377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3590918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20</a:t>
            </a:fld>
            <a:endParaRPr lang="zh-CN" altLang="en-US" dirty="0"/>
          </a:p>
        </p:txBody>
      </p:sp>
      <p:sp>
        <p:nvSpPr>
          <p:cNvPr id="28" name="文本框 27"/>
          <p:cNvSpPr txBox="1"/>
          <p:nvPr/>
        </p:nvSpPr>
        <p:spPr>
          <a:xfrm>
            <a:off x="1233556" y="357012"/>
            <a:ext cx="6569324" cy="461665"/>
          </a:xfrm>
          <a:prstGeom prst="rect">
            <a:avLst/>
          </a:prstGeom>
          <a:noFill/>
        </p:spPr>
        <p:txBody>
          <a:bodyPr wrap="square" rtlCol="0">
            <a:spAutoFit/>
          </a:bodyPr>
          <a:lstStyle/>
          <a:p>
            <a:r>
              <a:rPr kumimoji="1" lang="en" altLang="zh-CN" sz="2400" dirty="0"/>
              <a:t>Experimental Results</a:t>
            </a:r>
            <a:endParaRPr lang="zh-MO" altLang="en-US" sz="2400" dirty="0"/>
          </a:p>
        </p:txBody>
      </p:sp>
      <p:sp>
        <p:nvSpPr>
          <p:cNvPr id="29" name="任意多边形 28"/>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35" name="标题 1">
            <a:extLst>
              <a:ext uri="{FF2B5EF4-FFF2-40B4-BE49-F238E27FC236}">
                <a16:creationId xmlns:a16="http://schemas.microsoft.com/office/drawing/2014/main" id="{BE18B7D2-03F2-4E64-B0E7-90DD303EF7CD}"/>
              </a:ext>
            </a:extLst>
          </p:cNvPr>
          <p:cNvSpPr txBox="1">
            <a:spLocks/>
          </p:cNvSpPr>
          <p:nvPr/>
        </p:nvSpPr>
        <p:spPr>
          <a:xfrm>
            <a:off x="838200" y="365125"/>
            <a:ext cx="96550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MO" altLang="en-US" dirty="0"/>
          </a:p>
        </p:txBody>
      </p:sp>
      <p:sp>
        <p:nvSpPr>
          <p:cNvPr id="13" name="矩形 12">
            <a:extLst>
              <a:ext uri="{FF2B5EF4-FFF2-40B4-BE49-F238E27FC236}">
                <a16:creationId xmlns:a16="http://schemas.microsoft.com/office/drawing/2014/main" id="{B0DD4879-C550-47E2-9E33-B235A469A00F}"/>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pic>
        <p:nvPicPr>
          <p:cNvPr id="4" name="图片 3">
            <a:extLst>
              <a:ext uri="{FF2B5EF4-FFF2-40B4-BE49-F238E27FC236}">
                <a16:creationId xmlns:a16="http://schemas.microsoft.com/office/drawing/2014/main" id="{9B19542C-DB19-4795-98F8-D30618472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4664" y="4328290"/>
            <a:ext cx="3001535" cy="2529709"/>
          </a:xfrm>
          <a:prstGeom prst="rect">
            <a:avLst/>
          </a:prstGeom>
        </p:spPr>
      </p:pic>
      <p:pic>
        <p:nvPicPr>
          <p:cNvPr id="6" name="图片 5">
            <a:extLst>
              <a:ext uri="{FF2B5EF4-FFF2-40B4-BE49-F238E27FC236}">
                <a16:creationId xmlns:a16="http://schemas.microsoft.com/office/drawing/2014/main" id="{5CD7E930-56DB-4673-A782-6E88182F69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3036" y="1398683"/>
            <a:ext cx="3771215" cy="3043526"/>
          </a:xfrm>
          <a:prstGeom prst="rect">
            <a:avLst/>
          </a:prstGeom>
        </p:spPr>
      </p:pic>
      <p:pic>
        <p:nvPicPr>
          <p:cNvPr id="20" name="图片 19">
            <a:extLst>
              <a:ext uri="{FF2B5EF4-FFF2-40B4-BE49-F238E27FC236}">
                <a16:creationId xmlns:a16="http://schemas.microsoft.com/office/drawing/2014/main" id="{29F5AFCD-81E5-4D99-8D92-0198CA7F4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101" y="1398683"/>
            <a:ext cx="3771215" cy="3043526"/>
          </a:xfrm>
          <a:prstGeom prst="rect">
            <a:avLst/>
          </a:prstGeom>
        </p:spPr>
      </p:pic>
      <p:sp>
        <p:nvSpPr>
          <p:cNvPr id="21" name="椭圆 20">
            <a:extLst>
              <a:ext uri="{FF2B5EF4-FFF2-40B4-BE49-F238E27FC236}">
                <a16:creationId xmlns:a16="http://schemas.microsoft.com/office/drawing/2014/main" id="{ED61AF6C-88C7-4E80-BD98-AF93077FE58F}"/>
              </a:ext>
            </a:extLst>
          </p:cNvPr>
          <p:cNvSpPr/>
          <p:nvPr/>
        </p:nvSpPr>
        <p:spPr>
          <a:xfrm>
            <a:off x="3438114" y="1429781"/>
            <a:ext cx="647230" cy="1871527"/>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7" name="文本框 6">
            <a:extLst>
              <a:ext uri="{FF2B5EF4-FFF2-40B4-BE49-F238E27FC236}">
                <a16:creationId xmlns:a16="http://schemas.microsoft.com/office/drawing/2014/main" id="{750F17CA-B3D4-46C5-A1DE-178931921D6D}"/>
              </a:ext>
            </a:extLst>
          </p:cNvPr>
          <p:cNvSpPr txBox="1"/>
          <p:nvPr/>
        </p:nvSpPr>
        <p:spPr>
          <a:xfrm>
            <a:off x="3234990" y="874729"/>
            <a:ext cx="1217140" cy="584775"/>
          </a:xfrm>
          <a:prstGeom prst="rect">
            <a:avLst/>
          </a:prstGeom>
          <a:noFill/>
        </p:spPr>
        <p:txBody>
          <a:bodyPr wrap="square" rtlCol="0">
            <a:spAutoFit/>
          </a:bodyPr>
          <a:lstStyle/>
          <a:p>
            <a:r>
              <a:rPr lang="en-US" altLang="zh-CN" sz="3200" dirty="0"/>
              <a:t>burst</a:t>
            </a:r>
            <a:endParaRPr lang="zh-MO" altLang="en-US" sz="3200" dirty="0"/>
          </a:p>
        </p:txBody>
      </p:sp>
      <p:sp>
        <p:nvSpPr>
          <p:cNvPr id="23" name="椭圆 22">
            <a:extLst>
              <a:ext uri="{FF2B5EF4-FFF2-40B4-BE49-F238E27FC236}">
                <a16:creationId xmlns:a16="http://schemas.microsoft.com/office/drawing/2014/main" id="{66DF60FB-F284-4361-87C8-7DE6B482751C}"/>
              </a:ext>
            </a:extLst>
          </p:cNvPr>
          <p:cNvSpPr/>
          <p:nvPr/>
        </p:nvSpPr>
        <p:spPr>
          <a:xfrm>
            <a:off x="8553121" y="1398683"/>
            <a:ext cx="647230" cy="1871527"/>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24" name="椭圆 23">
            <a:extLst>
              <a:ext uri="{FF2B5EF4-FFF2-40B4-BE49-F238E27FC236}">
                <a16:creationId xmlns:a16="http://schemas.microsoft.com/office/drawing/2014/main" id="{DBBF3038-0AD8-4B22-BA91-12C4570451C2}"/>
              </a:ext>
            </a:extLst>
          </p:cNvPr>
          <p:cNvSpPr/>
          <p:nvPr/>
        </p:nvSpPr>
        <p:spPr>
          <a:xfrm>
            <a:off x="8188440" y="2724245"/>
            <a:ext cx="1458931" cy="1042813"/>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26" name="文本框 25">
            <a:extLst>
              <a:ext uri="{FF2B5EF4-FFF2-40B4-BE49-F238E27FC236}">
                <a16:creationId xmlns:a16="http://schemas.microsoft.com/office/drawing/2014/main" id="{A2A597E4-6AE5-43CF-982D-1B7043D87BB9}"/>
              </a:ext>
            </a:extLst>
          </p:cNvPr>
          <p:cNvSpPr txBox="1"/>
          <p:nvPr/>
        </p:nvSpPr>
        <p:spPr>
          <a:xfrm>
            <a:off x="7425602" y="793952"/>
            <a:ext cx="3262699" cy="584775"/>
          </a:xfrm>
          <a:prstGeom prst="rect">
            <a:avLst/>
          </a:prstGeom>
          <a:noFill/>
        </p:spPr>
        <p:txBody>
          <a:bodyPr wrap="square" rtlCol="0">
            <a:spAutoFit/>
          </a:bodyPr>
          <a:lstStyle/>
          <a:p>
            <a:r>
              <a:rPr lang="en-US" altLang="zh-CN" sz="3200" dirty="0"/>
              <a:t>burst inside burst</a:t>
            </a:r>
            <a:endParaRPr lang="zh-MO" altLang="en-US" sz="3200" dirty="0"/>
          </a:p>
        </p:txBody>
      </p:sp>
    </p:spTree>
    <p:extLst>
      <p:ext uri="{BB962C8B-B14F-4D97-AF65-F5344CB8AC3E}">
        <p14:creationId xmlns:p14="http://schemas.microsoft.com/office/powerpoint/2010/main" val="6758086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p:bldP spid="23" grpId="0" animBg="1"/>
      <p:bldP spid="24"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6476" y="1468322"/>
            <a:ext cx="12192000" cy="38862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8"/>
          <p:cNvSpPr txBox="1">
            <a:spLocks noChangeArrowheads="1"/>
          </p:cNvSpPr>
          <p:nvPr/>
        </p:nvSpPr>
        <p:spPr bwMode="auto">
          <a:xfrm>
            <a:off x="943342" y="2319162"/>
            <a:ext cx="10410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7200" b="1" dirty="0">
                <a:solidFill>
                  <a:schemeClr val="accent1">
                    <a:lumMod val="75000"/>
                  </a:schemeClr>
                </a:solidFill>
                <a:latin typeface="微软雅黑" pitchFamily="34" charset="-122"/>
                <a:ea typeface="微软雅黑" pitchFamily="34" charset="-122"/>
              </a:rPr>
              <a:t>Thank you</a:t>
            </a:r>
            <a:endParaRPr lang="zh-CN" altLang="en-US" sz="7200" b="1" dirty="0">
              <a:solidFill>
                <a:schemeClr val="accent1">
                  <a:lumMod val="75000"/>
                </a:schemeClr>
              </a:solidFill>
              <a:latin typeface="微软雅黑" pitchFamily="34" charset="-122"/>
              <a:ea typeface="微软雅黑" pitchFamily="34" charset="-122"/>
            </a:endParaRPr>
          </a:p>
        </p:txBody>
      </p:sp>
      <p:sp>
        <p:nvSpPr>
          <p:cNvPr id="11" name="矩形 9"/>
          <p:cNvSpPr>
            <a:spLocks noChangeArrowheads="1"/>
          </p:cNvSpPr>
          <p:nvPr/>
        </p:nvSpPr>
        <p:spPr bwMode="auto">
          <a:xfrm>
            <a:off x="3003004" y="3921155"/>
            <a:ext cx="6516687"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just">
              <a:lnSpc>
                <a:spcPct val="150000"/>
              </a:lnSpc>
              <a:buNone/>
            </a:pPr>
            <a:r>
              <a:rPr kumimoji="1" lang="en" altLang="zh-CN" sz="2400" dirty="0">
                <a:latin typeface="Arial" panose="020B0604020202020204" pitchFamily="34" charset="0"/>
                <a:cs typeface="Arial" panose="020B0604020202020204" pitchFamily="34" charset="0"/>
              </a:rPr>
              <a:t>Our code is open-source!</a:t>
            </a:r>
          </a:p>
          <a:p>
            <a:pPr marL="0" indent="0" algn="just">
              <a:lnSpc>
                <a:spcPct val="150000"/>
              </a:lnSpc>
              <a:buNone/>
            </a:pPr>
            <a:r>
              <a:rPr kumimoji="1" lang="en-US" altLang="zh-MO" sz="2400" dirty="0">
                <a:latin typeface="Arial" panose="020B0604020202020204" pitchFamily="34" charset="0"/>
                <a:cs typeface="Arial" panose="020B0604020202020204" pitchFamily="34" charset="0"/>
              </a:rPr>
              <a:t>https://github.com/BurstSketch/BurstSketch</a:t>
            </a:r>
            <a:endParaRPr kumimoji="1" lang="zh-CN" altLang="en-US" sz="24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0"/>
          </p:nvPr>
        </p:nvSpPr>
        <p:spPr/>
        <p:txBody>
          <a:bodyPr/>
          <a:lstStyle/>
          <a:p>
            <a:fld id="{023126B9-07AC-4BAF-B3D7-FAC1D3999DA4}" type="slidenum">
              <a:rPr lang="zh-CN" altLang="en-US" smtClean="0"/>
              <a:pPr/>
              <a:t>21</a:t>
            </a:fld>
            <a:endParaRPr lang="zh-CN" altLang="en-US" dirty="0"/>
          </a:p>
        </p:txBody>
      </p:sp>
    </p:spTree>
    <p:extLst>
      <p:ext uri="{BB962C8B-B14F-4D97-AF65-F5344CB8AC3E}">
        <p14:creationId xmlns:p14="http://schemas.microsoft.com/office/powerpoint/2010/main" val="1867253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3</a:t>
            </a:fld>
            <a:endParaRPr lang="zh-CN" altLang="en-US" dirty="0"/>
          </a:p>
        </p:txBody>
      </p:sp>
      <p:cxnSp>
        <p:nvCxnSpPr>
          <p:cNvPr id="31" name="直接箭头连接符 30">
            <a:extLst>
              <a:ext uri="{FF2B5EF4-FFF2-40B4-BE49-F238E27FC236}">
                <a16:creationId xmlns:a16="http://schemas.microsoft.com/office/drawing/2014/main" id="{A8E39B34-21F2-420E-B70C-CB8025B08810}"/>
              </a:ext>
            </a:extLst>
          </p:cNvPr>
          <p:cNvCxnSpPr>
            <a:cxnSpLocks/>
          </p:cNvCxnSpPr>
          <p:nvPr/>
        </p:nvCxnSpPr>
        <p:spPr>
          <a:xfrm>
            <a:off x="2143846" y="4025811"/>
            <a:ext cx="710004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2E381710-FCDC-42F3-8820-BE16C0DAE3E4}"/>
              </a:ext>
            </a:extLst>
          </p:cNvPr>
          <p:cNvGrpSpPr/>
          <p:nvPr/>
        </p:nvGrpSpPr>
        <p:grpSpPr>
          <a:xfrm>
            <a:off x="-6590165" y="3429000"/>
            <a:ext cx="6538761" cy="544150"/>
            <a:chOff x="2315730" y="3349164"/>
            <a:chExt cx="6538761" cy="544150"/>
          </a:xfrm>
        </p:grpSpPr>
        <p:sp>
          <p:nvSpPr>
            <p:cNvPr id="28" name="椭圆 27">
              <a:extLst>
                <a:ext uri="{FF2B5EF4-FFF2-40B4-BE49-F238E27FC236}">
                  <a16:creationId xmlns:a16="http://schemas.microsoft.com/office/drawing/2014/main" id="{9BDBDBBF-9371-438D-916B-16BAF7B07211}"/>
                </a:ext>
              </a:extLst>
            </p:cNvPr>
            <p:cNvSpPr/>
            <p:nvPr/>
          </p:nvSpPr>
          <p:spPr>
            <a:xfrm>
              <a:off x="2352732" y="3349164"/>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D65D5D9-82DA-499C-9E0E-4578C769150F}"/>
                    </a:ext>
                  </a:extLst>
                </p:cNvPr>
                <p:cNvSpPr txBox="1"/>
                <p:nvPr/>
              </p:nvSpPr>
              <p:spPr>
                <a:xfrm>
                  <a:off x="2315730"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5D65D5D9-82DA-499C-9E0E-4578C769150F}"/>
                    </a:ext>
                  </a:extLst>
                </p:cNvPr>
                <p:cNvSpPr txBox="1">
                  <a:spLocks noRot="1" noChangeAspect="1" noMove="1" noResize="1" noEditPoints="1" noAdjustHandles="1" noChangeArrowheads="1" noChangeShapeType="1" noTextEdit="1"/>
                </p:cNvSpPr>
                <p:nvPr/>
              </p:nvSpPr>
              <p:spPr>
                <a:xfrm>
                  <a:off x="2315730" y="3349164"/>
                  <a:ext cx="606882" cy="461665"/>
                </a:xfrm>
                <a:prstGeom prst="rect">
                  <a:avLst/>
                </a:prstGeom>
                <a:blipFill>
                  <a:blip r:embed="rId5"/>
                  <a:stretch>
                    <a:fillRect b="-2667"/>
                  </a:stretch>
                </a:blipFill>
              </p:spPr>
              <p:txBody>
                <a:bodyPr/>
                <a:lstStyle/>
                <a:p>
                  <a:r>
                    <a:rPr lang="zh-MO" altLang="en-US">
                      <a:noFill/>
                    </a:rPr>
                    <a:t> </a:t>
                  </a:r>
                </a:p>
              </p:txBody>
            </p:sp>
          </mc:Fallback>
        </mc:AlternateContent>
        <p:sp>
          <p:nvSpPr>
            <p:cNvPr id="33" name="椭圆 32">
              <a:extLst>
                <a:ext uri="{FF2B5EF4-FFF2-40B4-BE49-F238E27FC236}">
                  <a16:creationId xmlns:a16="http://schemas.microsoft.com/office/drawing/2014/main" id="{6C1951DC-C54D-4391-AB3B-FF8B2861B6BC}"/>
                </a:ext>
              </a:extLst>
            </p:cNvPr>
            <p:cNvSpPr/>
            <p:nvPr/>
          </p:nvSpPr>
          <p:spPr>
            <a:xfrm>
              <a:off x="3096802" y="3349164"/>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E5D4DF94-BB2E-4614-B0E7-20788B0297C5}"/>
                    </a:ext>
                  </a:extLst>
                </p:cNvPr>
                <p:cNvSpPr txBox="1"/>
                <p:nvPr/>
              </p:nvSpPr>
              <p:spPr>
                <a:xfrm>
                  <a:off x="3059800"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4" name="文本框 33">
                  <a:extLst>
                    <a:ext uri="{FF2B5EF4-FFF2-40B4-BE49-F238E27FC236}">
                      <a16:creationId xmlns:a16="http://schemas.microsoft.com/office/drawing/2014/main" id="{E5D4DF94-BB2E-4614-B0E7-20788B0297C5}"/>
                    </a:ext>
                  </a:extLst>
                </p:cNvPr>
                <p:cNvSpPr txBox="1">
                  <a:spLocks noRot="1" noChangeAspect="1" noMove="1" noResize="1" noEditPoints="1" noAdjustHandles="1" noChangeArrowheads="1" noChangeShapeType="1" noTextEdit="1"/>
                </p:cNvSpPr>
                <p:nvPr/>
              </p:nvSpPr>
              <p:spPr>
                <a:xfrm>
                  <a:off x="3059800" y="3349164"/>
                  <a:ext cx="606882" cy="461665"/>
                </a:xfrm>
                <a:prstGeom prst="rect">
                  <a:avLst/>
                </a:prstGeom>
                <a:blipFill>
                  <a:blip r:embed="rId6"/>
                  <a:stretch>
                    <a:fillRect b="-2667"/>
                  </a:stretch>
                </a:blipFill>
              </p:spPr>
              <p:txBody>
                <a:bodyPr/>
                <a:lstStyle/>
                <a:p>
                  <a:r>
                    <a:rPr lang="zh-MO" altLang="en-US">
                      <a:noFill/>
                    </a:rPr>
                    <a:t> </a:t>
                  </a:r>
                </a:p>
              </p:txBody>
            </p:sp>
          </mc:Fallback>
        </mc:AlternateContent>
        <p:sp>
          <p:nvSpPr>
            <p:cNvPr id="35" name="椭圆 34">
              <a:extLst>
                <a:ext uri="{FF2B5EF4-FFF2-40B4-BE49-F238E27FC236}">
                  <a16:creationId xmlns:a16="http://schemas.microsoft.com/office/drawing/2014/main" id="{6A99E32F-152D-4FB0-A482-EDD5571BE0EC}"/>
                </a:ext>
              </a:extLst>
            </p:cNvPr>
            <p:cNvSpPr/>
            <p:nvPr/>
          </p:nvSpPr>
          <p:spPr>
            <a:xfrm>
              <a:off x="3843337" y="3349164"/>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D5C5508B-2D02-4F2E-83B5-8BAD3C1381E5}"/>
                    </a:ext>
                  </a:extLst>
                </p:cNvPr>
                <p:cNvSpPr txBox="1"/>
                <p:nvPr/>
              </p:nvSpPr>
              <p:spPr>
                <a:xfrm>
                  <a:off x="3806335"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D5C5508B-2D02-4F2E-83B5-8BAD3C1381E5}"/>
                    </a:ext>
                  </a:extLst>
                </p:cNvPr>
                <p:cNvSpPr txBox="1">
                  <a:spLocks noRot="1" noChangeAspect="1" noMove="1" noResize="1" noEditPoints="1" noAdjustHandles="1" noChangeArrowheads="1" noChangeShapeType="1" noTextEdit="1"/>
                </p:cNvSpPr>
                <p:nvPr/>
              </p:nvSpPr>
              <p:spPr>
                <a:xfrm>
                  <a:off x="3806335" y="3349164"/>
                  <a:ext cx="606882" cy="461665"/>
                </a:xfrm>
                <a:prstGeom prst="rect">
                  <a:avLst/>
                </a:prstGeom>
                <a:blipFill>
                  <a:blip r:embed="rId7"/>
                  <a:stretch>
                    <a:fillRect b="-2667"/>
                  </a:stretch>
                </a:blipFill>
              </p:spPr>
              <p:txBody>
                <a:bodyPr/>
                <a:lstStyle/>
                <a:p>
                  <a:r>
                    <a:rPr lang="zh-MO" altLang="en-US">
                      <a:noFill/>
                    </a:rPr>
                    <a:t> </a:t>
                  </a:r>
                </a:p>
              </p:txBody>
            </p:sp>
          </mc:Fallback>
        </mc:AlternateContent>
        <p:sp>
          <p:nvSpPr>
            <p:cNvPr id="37" name="椭圆 36">
              <a:extLst>
                <a:ext uri="{FF2B5EF4-FFF2-40B4-BE49-F238E27FC236}">
                  <a16:creationId xmlns:a16="http://schemas.microsoft.com/office/drawing/2014/main" id="{2FC0DB72-F61B-4E31-BAB2-6BBBCBE1A33F}"/>
                </a:ext>
              </a:extLst>
            </p:cNvPr>
            <p:cNvSpPr/>
            <p:nvPr/>
          </p:nvSpPr>
          <p:spPr>
            <a:xfrm>
              <a:off x="4589872" y="3349164"/>
              <a:ext cx="544150" cy="544150"/>
            </a:xfrm>
            <a:prstGeom prst="ellipse">
              <a:avLst/>
            </a:prstGeom>
            <a:solidFill>
              <a:srgbClr val="33CC3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5F69A5B8-2C5A-4691-8B39-F8D5D367D7CA}"/>
                    </a:ext>
                  </a:extLst>
                </p:cNvPr>
                <p:cNvSpPr txBox="1"/>
                <p:nvPr/>
              </p:nvSpPr>
              <p:spPr>
                <a:xfrm>
                  <a:off x="4552870"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3</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8" name="文本框 37">
                  <a:extLst>
                    <a:ext uri="{FF2B5EF4-FFF2-40B4-BE49-F238E27FC236}">
                      <a16:creationId xmlns:a16="http://schemas.microsoft.com/office/drawing/2014/main" id="{5F69A5B8-2C5A-4691-8B39-F8D5D367D7CA}"/>
                    </a:ext>
                  </a:extLst>
                </p:cNvPr>
                <p:cNvSpPr txBox="1">
                  <a:spLocks noRot="1" noChangeAspect="1" noMove="1" noResize="1" noEditPoints="1" noAdjustHandles="1" noChangeArrowheads="1" noChangeShapeType="1" noTextEdit="1"/>
                </p:cNvSpPr>
                <p:nvPr/>
              </p:nvSpPr>
              <p:spPr>
                <a:xfrm>
                  <a:off x="4552870" y="3349164"/>
                  <a:ext cx="606882" cy="461665"/>
                </a:xfrm>
                <a:prstGeom prst="rect">
                  <a:avLst/>
                </a:prstGeom>
                <a:blipFill>
                  <a:blip r:embed="rId8"/>
                  <a:stretch>
                    <a:fillRect b="-2667"/>
                  </a:stretch>
                </a:blipFill>
              </p:spPr>
              <p:txBody>
                <a:bodyPr/>
                <a:lstStyle/>
                <a:p>
                  <a:r>
                    <a:rPr lang="zh-MO" altLang="en-US">
                      <a:noFill/>
                    </a:rPr>
                    <a:t> </a:t>
                  </a:r>
                </a:p>
              </p:txBody>
            </p:sp>
          </mc:Fallback>
        </mc:AlternateContent>
        <p:sp>
          <p:nvSpPr>
            <p:cNvPr id="39" name="椭圆 38">
              <a:extLst>
                <a:ext uri="{FF2B5EF4-FFF2-40B4-BE49-F238E27FC236}">
                  <a16:creationId xmlns:a16="http://schemas.microsoft.com/office/drawing/2014/main" id="{AA365A38-8501-494D-8184-FC63E7D88B74}"/>
                </a:ext>
              </a:extLst>
            </p:cNvPr>
            <p:cNvSpPr/>
            <p:nvPr/>
          </p:nvSpPr>
          <p:spPr>
            <a:xfrm>
              <a:off x="5333942" y="3349164"/>
              <a:ext cx="544150" cy="544150"/>
            </a:xfrm>
            <a:prstGeom prst="ellipse">
              <a:avLst/>
            </a:prstGeom>
            <a:solidFill>
              <a:srgbClr val="FF99CC"/>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010D840C-FEA2-4954-B912-5260DD92DDFF}"/>
                    </a:ext>
                  </a:extLst>
                </p:cNvPr>
                <p:cNvSpPr txBox="1"/>
                <p:nvPr/>
              </p:nvSpPr>
              <p:spPr>
                <a:xfrm>
                  <a:off x="5296940"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4</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0" name="文本框 39">
                  <a:extLst>
                    <a:ext uri="{FF2B5EF4-FFF2-40B4-BE49-F238E27FC236}">
                      <a16:creationId xmlns:a16="http://schemas.microsoft.com/office/drawing/2014/main" id="{010D840C-FEA2-4954-B912-5260DD92DDFF}"/>
                    </a:ext>
                  </a:extLst>
                </p:cNvPr>
                <p:cNvSpPr txBox="1">
                  <a:spLocks noRot="1" noChangeAspect="1" noMove="1" noResize="1" noEditPoints="1" noAdjustHandles="1" noChangeArrowheads="1" noChangeShapeType="1" noTextEdit="1"/>
                </p:cNvSpPr>
                <p:nvPr/>
              </p:nvSpPr>
              <p:spPr>
                <a:xfrm>
                  <a:off x="5296940" y="3349164"/>
                  <a:ext cx="606882" cy="461665"/>
                </a:xfrm>
                <a:prstGeom prst="rect">
                  <a:avLst/>
                </a:prstGeom>
                <a:blipFill>
                  <a:blip r:embed="rId9"/>
                  <a:stretch>
                    <a:fillRect b="-2667"/>
                  </a:stretch>
                </a:blipFill>
              </p:spPr>
              <p:txBody>
                <a:bodyPr/>
                <a:lstStyle/>
                <a:p>
                  <a:r>
                    <a:rPr lang="zh-MO" altLang="en-US">
                      <a:noFill/>
                    </a:rPr>
                    <a:t> </a:t>
                  </a:r>
                </a:p>
              </p:txBody>
            </p:sp>
          </mc:Fallback>
        </mc:AlternateContent>
        <p:sp>
          <p:nvSpPr>
            <p:cNvPr id="41" name="椭圆 40">
              <a:extLst>
                <a:ext uri="{FF2B5EF4-FFF2-40B4-BE49-F238E27FC236}">
                  <a16:creationId xmlns:a16="http://schemas.microsoft.com/office/drawing/2014/main" id="{AFA17024-C01C-4995-A581-BD3FECF4AF82}"/>
                </a:ext>
              </a:extLst>
            </p:cNvPr>
            <p:cNvSpPr/>
            <p:nvPr/>
          </p:nvSpPr>
          <p:spPr>
            <a:xfrm>
              <a:off x="6080477" y="3349164"/>
              <a:ext cx="544150" cy="544150"/>
            </a:xfrm>
            <a:prstGeom prst="ellipse">
              <a:avLst/>
            </a:prstGeom>
            <a:solidFill>
              <a:srgbClr val="FF99CC"/>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CC10B9F-C258-4002-94C5-A6F91827F4C2}"/>
                    </a:ext>
                  </a:extLst>
                </p:cNvPr>
                <p:cNvSpPr txBox="1"/>
                <p:nvPr/>
              </p:nvSpPr>
              <p:spPr>
                <a:xfrm>
                  <a:off x="6043475"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4</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文本框 41">
                  <a:extLst>
                    <a:ext uri="{FF2B5EF4-FFF2-40B4-BE49-F238E27FC236}">
                      <a16:creationId xmlns:a16="http://schemas.microsoft.com/office/drawing/2014/main" id="{7CC10B9F-C258-4002-94C5-A6F91827F4C2}"/>
                    </a:ext>
                  </a:extLst>
                </p:cNvPr>
                <p:cNvSpPr txBox="1">
                  <a:spLocks noRot="1" noChangeAspect="1" noMove="1" noResize="1" noEditPoints="1" noAdjustHandles="1" noChangeArrowheads="1" noChangeShapeType="1" noTextEdit="1"/>
                </p:cNvSpPr>
                <p:nvPr/>
              </p:nvSpPr>
              <p:spPr>
                <a:xfrm>
                  <a:off x="6043475" y="3349164"/>
                  <a:ext cx="606882" cy="461665"/>
                </a:xfrm>
                <a:prstGeom prst="rect">
                  <a:avLst/>
                </a:prstGeom>
                <a:blipFill>
                  <a:blip r:embed="rId10"/>
                  <a:stretch>
                    <a:fillRect b="-2667"/>
                  </a:stretch>
                </a:blipFill>
              </p:spPr>
              <p:txBody>
                <a:bodyPr/>
                <a:lstStyle/>
                <a:p>
                  <a:r>
                    <a:rPr lang="zh-MO" altLang="en-US">
                      <a:noFill/>
                    </a:rPr>
                    <a:t> </a:t>
                  </a:r>
                </a:p>
              </p:txBody>
            </p:sp>
          </mc:Fallback>
        </mc:AlternateContent>
        <p:sp>
          <p:nvSpPr>
            <p:cNvPr id="43" name="椭圆 42">
              <a:extLst>
                <a:ext uri="{FF2B5EF4-FFF2-40B4-BE49-F238E27FC236}">
                  <a16:creationId xmlns:a16="http://schemas.microsoft.com/office/drawing/2014/main" id="{FE307DB4-6AD1-4FFF-B2BB-85AC07E68835}"/>
                </a:ext>
              </a:extLst>
            </p:cNvPr>
            <p:cNvSpPr/>
            <p:nvPr/>
          </p:nvSpPr>
          <p:spPr>
            <a:xfrm>
              <a:off x="6794006" y="3349164"/>
              <a:ext cx="544150" cy="544150"/>
            </a:xfrm>
            <a:prstGeom prst="ellipse">
              <a:avLst/>
            </a:prstGeom>
            <a:solidFill>
              <a:srgbClr val="FFC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7E27A81-0F14-4B18-9213-BAED9EAB91FF}"/>
                    </a:ext>
                  </a:extLst>
                </p:cNvPr>
                <p:cNvSpPr txBox="1"/>
                <p:nvPr/>
              </p:nvSpPr>
              <p:spPr>
                <a:xfrm>
                  <a:off x="6757004"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i="1" smtClean="0">
                                <a:solidFill>
                                  <a:prstClr val="black"/>
                                </a:solidFill>
                                <a:latin typeface="Cambria Math" panose="02040503050406030204" pitchFamily="18" charset="0"/>
                              </a:rPr>
                              <m:t>2</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文本框 43">
                  <a:extLst>
                    <a:ext uri="{FF2B5EF4-FFF2-40B4-BE49-F238E27FC236}">
                      <a16:creationId xmlns:a16="http://schemas.microsoft.com/office/drawing/2014/main" id="{C7E27A81-0F14-4B18-9213-BAED9EAB91FF}"/>
                    </a:ext>
                  </a:extLst>
                </p:cNvPr>
                <p:cNvSpPr txBox="1">
                  <a:spLocks noRot="1" noChangeAspect="1" noMove="1" noResize="1" noEditPoints="1" noAdjustHandles="1" noChangeArrowheads="1" noChangeShapeType="1" noTextEdit="1"/>
                </p:cNvSpPr>
                <p:nvPr/>
              </p:nvSpPr>
              <p:spPr>
                <a:xfrm>
                  <a:off x="6757004" y="3349164"/>
                  <a:ext cx="606882" cy="461665"/>
                </a:xfrm>
                <a:prstGeom prst="rect">
                  <a:avLst/>
                </a:prstGeom>
                <a:blipFill>
                  <a:blip r:embed="rId11"/>
                  <a:stretch>
                    <a:fillRect b="-2667"/>
                  </a:stretch>
                </a:blipFill>
              </p:spPr>
              <p:txBody>
                <a:bodyPr/>
                <a:lstStyle/>
                <a:p>
                  <a:r>
                    <a:rPr lang="zh-MO" altLang="en-US">
                      <a:noFill/>
                    </a:rPr>
                    <a:t> </a:t>
                  </a:r>
                </a:p>
              </p:txBody>
            </p:sp>
          </mc:Fallback>
        </mc:AlternateContent>
        <p:sp>
          <p:nvSpPr>
            <p:cNvPr id="45" name="椭圆 44">
              <a:extLst>
                <a:ext uri="{FF2B5EF4-FFF2-40B4-BE49-F238E27FC236}">
                  <a16:creationId xmlns:a16="http://schemas.microsoft.com/office/drawing/2014/main" id="{F4AFF0FB-8019-4FE4-A9EB-A51F06152AED}"/>
                </a:ext>
              </a:extLst>
            </p:cNvPr>
            <p:cNvSpPr/>
            <p:nvPr/>
          </p:nvSpPr>
          <p:spPr>
            <a:xfrm>
              <a:off x="7538076" y="3349164"/>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621E995-24B7-4FBA-82FA-9169F4609DDF}"/>
                    </a:ext>
                  </a:extLst>
                </p:cNvPr>
                <p:cNvSpPr txBox="1"/>
                <p:nvPr/>
              </p:nvSpPr>
              <p:spPr>
                <a:xfrm>
                  <a:off x="7501074"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D621E995-24B7-4FBA-82FA-9169F4609DDF}"/>
                    </a:ext>
                  </a:extLst>
                </p:cNvPr>
                <p:cNvSpPr txBox="1">
                  <a:spLocks noRot="1" noChangeAspect="1" noMove="1" noResize="1" noEditPoints="1" noAdjustHandles="1" noChangeArrowheads="1" noChangeShapeType="1" noTextEdit="1"/>
                </p:cNvSpPr>
                <p:nvPr/>
              </p:nvSpPr>
              <p:spPr>
                <a:xfrm>
                  <a:off x="7501074" y="3349164"/>
                  <a:ext cx="606882" cy="461665"/>
                </a:xfrm>
                <a:prstGeom prst="rect">
                  <a:avLst/>
                </a:prstGeom>
                <a:blipFill>
                  <a:blip r:embed="rId12"/>
                  <a:stretch>
                    <a:fillRect b="-2667"/>
                  </a:stretch>
                </a:blipFill>
              </p:spPr>
              <p:txBody>
                <a:bodyPr/>
                <a:lstStyle/>
                <a:p>
                  <a:r>
                    <a:rPr lang="zh-MO" altLang="en-US">
                      <a:noFill/>
                    </a:rPr>
                    <a:t> </a:t>
                  </a:r>
                </a:p>
              </p:txBody>
            </p:sp>
          </mc:Fallback>
        </mc:AlternateContent>
        <p:grpSp>
          <p:nvGrpSpPr>
            <p:cNvPr id="2" name="组合 1">
              <a:extLst>
                <a:ext uri="{FF2B5EF4-FFF2-40B4-BE49-F238E27FC236}">
                  <a16:creationId xmlns:a16="http://schemas.microsoft.com/office/drawing/2014/main" id="{893F8FE1-55A7-4F71-A7F0-AE180865474C}"/>
                </a:ext>
              </a:extLst>
            </p:cNvPr>
            <p:cNvGrpSpPr/>
            <p:nvPr/>
          </p:nvGrpSpPr>
          <p:grpSpPr>
            <a:xfrm>
              <a:off x="8247609" y="3349164"/>
              <a:ext cx="606882" cy="544150"/>
              <a:chOff x="8247609" y="3349164"/>
              <a:chExt cx="606882" cy="544150"/>
            </a:xfrm>
          </p:grpSpPr>
          <p:sp>
            <p:nvSpPr>
              <p:cNvPr id="47" name="椭圆 46">
                <a:extLst>
                  <a:ext uri="{FF2B5EF4-FFF2-40B4-BE49-F238E27FC236}">
                    <a16:creationId xmlns:a16="http://schemas.microsoft.com/office/drawing/2014/main" id="{79CDB62E-7E7D-420F-B04C-92742EF69971}"/>
                  </a:ext>
                </a:extLst>
              </p:cNvPr>
              <p:cNvSpPr/>
              <p:nvPr/>
            </p:nvSpPr>
            <p:spPr>
              <a:xfrm>
                <a:off x="8284611" y="3349164"/>
                <a:ext cx="544150" cy="544150"/>
              </a:xfrm>
              <a:prstGeom prst="ellipse">
                <a:avLst/>
              </a:prstGeom>
              <a:solidFill>
                <a:srgbClr val="33CC33"/>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49856B9D-5C3D-4E0A-93A1-A6B9F5D2E8CF}"/>
                      </a:ext>
                    </a:extLst>
                  </p:cNvPr>
                  <p:cNvSpPr txBox="1"/>
                  <p:nvPr/>
                </p:nvSpPr>
                <p:spPr>
                  <a:xfrm>
                    <a:off x="8247609" y="3349164"/>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3</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49856B9D-5C3D-4E0A-93A1-A6B9F5D2E8CF}"/>
                      </a:ext>
                    </a:extLst>
                  </p:cNvPr>
                  <p:cNvSpPr txBox="1">
                    <a:spLocks noRot="1" noChangeAspect="1" noMove="1" noResize="1" noEditPoints="1" noAdjustHandles="1" noChangeArrowheads="1" noChangeShapeType="1" noTextEdit="1"/>
                  </p:cNvSpPr>
                  <p:nvPr/>
                </p:nvSpPr>
                <p:spPr>
                  <a:xfrm>
                    <a:off x="8247609" y="3349164"/>
                    <a:ext cx="606882" cy="461665"/>
                  </a:xfrm>
                  <a:prstGeom prst="rect">
                    <a:avLst/>
                  </a:prstGeom>
                  <a:blipFill>
                    <a:blip r:embed="rId13"/>
                    <a:stretch>
                      <a:fillRect b="-2667"/>
                    </a:stretch>
                  </a:blipFill>
                </p:spPr>
                <p:txBody>
                  <a:bodyPr/>
                  <a:lstStyle/>
                  <a:p>
                    <a:r>
                      <a:rPr lang="zh-MO" altLang="en-US">
                        <a:noFill/>
                      </a:rPr>
                      <a:t> </a:t>
                    </a:r>
                  </a:p>
                </p:txBody>
              </p:sp>
            </mc:Fallback>
          </mc:AlternateContent>
        </p:grpSp>
      </p:grpSp>
      <p:sp>
        <p:nvSpPr>
          <p:cNvPr id="50" name="文本框 49">
            <a:extLst>
              <a:ext uri="{FF2B5EF4-FFF2-40B4-BE49-F238E27FC236}">
                <a16:creationId xmlns:a16="http://schemas.microsoft.com/office/drawing/2014/main" id="{6BCB3C0C-77EB-4E38-9FDB-186C3694260A}"/>
              </a:ext>
            </a:extLst>
          </p:cNvPr>
          <p:cNvSpPr txBox="1"/>
          <p:nvPr/>
        </p:nvSpPr>
        <p:spPr>
          <a:xfrm>
            <a:off x="8315347" y="4025811"/>
            <a:ext cx="1521438" cy="461665"/>
          </a:xfrm>
          <a:prstGeom prst="rect">
            <a:avLst/>
          </a:prstGeom>
          <a:noFill/>
        </p:spPr>
        <p:txBody>
          <a:bodyPr wrap="square" rtlCol="0">
            <a:spAutoFit/>
          </a:bodyPr>
          <a:lstStyle/>
          <a:p>
            <a:r>
              <a:rPr lang="en-US" altLang="zh-CN" sz="2400" i="1" dirty="0">
                <a:solidFill>
                  <a:srgbClr val="000000"/>
                </a:solidFill>
              </a:rPr>
              <a:t>time</a:t>
            </a:r>
            <a:endParaRPr lang="zh-MO" altLang="en-US" sz="2400" i="1" dirty="0">
              <a:solidFill>
                <a:srgbClr val="000000"/>
              </a:solidFill>
            </a:endParaRPr>
          </a:p>
        </p:txBody>
      </p:sp>
      <p:sp>
        <p:nvSpPr>
          <p:cNvPr id="51" name="文本框 50">
            <a:extLst>
              <a:ext uri="{FF2B5EF4-FFF2-40B4-BE49-F238E27FC236}">
                <a16:creationId xmlns:a16="http://schemas.microsoft.com/office/drawing/2014/main" id="{82940AFB-FFD7-4F42-B12D-C564DBD5F309}"/>
              </a:ext>
            </a:extLst>
          </p:cNvPr>
          <p:cNvSpPr txBox="1"/>
          <p:nvPr/>
        </p:nvSpPr>
        <p:spPr>
          <a:xfrm>
            <a:off x="760934" y="2176152"/>
            <a:ext cx="3454053" cy="523220"/>
          </a:xfrm>
          <a:prstGeom prst="rect">
            <a:avLst/>
          </a:prstGeom>
          <a:noFill/>
        </p:spPr>
        <p:txBody>
          <a:bodyPr wrap="square" rtlCol="0">
            <a:spAutoFit/>
          </a:bodyPr>
          <a:lstStyle/>
          <a:p>
            <a:r>
              <a:rPr lang="en-US" altLang="zh-CN" sz="2800" dirty="0">
                <a:solidFill>
                  <a:srgbClr val="000000"/>
                </a:solidFill>
              </a:rPr>
              <a:t>Data stream model</a:t>
            </a:r>
            <a:r>
              <a:rPr lang="zh-CN" altLang="en-US" sz="2800" dirty="0">
                <a:solidFill>
                  <a:srgbClr val="000000"/>
                </a:solidFill>
              </a:rPr>
              <a:t>：</a:t>
            </a:r>
            <a:endParaRPr lang="zh-MO" altLang="en-US" sz="2800" dirty="0">
              <a:solidFill>
                <a:srgbClr val="000000"/>
              </a:solidFill>
            </a:endParaRPr>
          </a:p>
        </p:txBody>
      </p:sp>
      <p:sp>
        <p:nvSpPr>
          <p:cNvPr id="27" name="矩形 26">
            <a:extLst>
              <a:ext uri="{FF2B5EF4-FFF2-40B4-BE49-F238E27FC236}">
                <a16:creationId xmlns:a16="http://schemas.microsoft.com/office/drawing/2014/main" id="{B68E5F64-2E7A-45AF-BE0B-8AC7A7C4B2B5}"/>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custDataLst>
      <p:tags r:id="rId1"/>
    </p:custDataLst>
    <p:extLst>
      <p:ext uri="{BB962C8B-B14F-4D97-AF65-F5344CB8AC3E}">
        <p14:creationId xmlns:p14="http://schemas.microsoft.com/office/powerpoint/2010/main" val="27189173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33333E-6 L 0.73842 -0.00023 " pathEditMode="relative" rAng="0" ptsTypes="AA">
                                      <p:cBhvr>
                                        <p:cTn id="6" dur="2000" fill="hold"/>
                                        <p:tgtEl>
                                          <p:spTgt spid="5"/>
                                        </p:tgtEl>
                                        <p:attrNameLst>
                                          <p:attrName>ppt_x</p:attrName>
                                          <p:attrName>ppt_y</p:attrName>
                                        </p:attrNameLst>
                                      </p:cBhvr>
                                      <p:rCtr x="3691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725334" y="318072"/>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43" name="内容占位符 2">
            <a:extLst>
              <a:ext uri="{FF2B5EF4-FFF2-40B4-BE49-F238E27FC236}">
                <a16:creationId xmlns:a16="http://schemas.microsoft.com/office/drawing/2014/main" id="{9BAC9EEB-F12F-4F12-B429-01EE9CC161FA}"/>
              </a:ext>
            </a:extLst>
          </p:cNvPr>
          <p:cNvSpPr txBox="1">
            <a:spLocks/>
          </p:cNvSpPr>
          <p:nvPr/>
        </p:nvSpPr>
        <p:spPr>
          <a:xfrm>
            <a:off x="838200" y="1478575"/>
            <a:ext cx="10515600" cy="14410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altLang="zh-MO" i="1" dirty="0">
                <a:solidFill>
                  <a:srgbClr val="000000"/>
                </a:solidFill>
                <a:latin typeface="Times New Roman" panose="02020603050405020304" pitchFamily="18" charset="0"/>
                <a:cs typeface="Times New Roman" panose="02020603050405020304" pitchFamily="18" charset="0"/>
              </a:rPr>
              <a:t>Burst</a:t>
            </a:r>
            <a:r>
              <a:rPr lang="en-US" altLang="zh-MO" dirty="0">
                <a:solidFill>
                  <a:srgbClr val="000000"/>
                </a:solidFill>
                <a:latin typeface="Times New Roman" panose="02020603050405020304" pitchFamily="18" charset="0"/>
                <a:cs typeface="Times New Roman" panose="02020603050405020304" pitchFamily="18" charset="0"/>
              </a:rPr>
              <a:t> is a common pattern in data streams, which is characterized by a </a:t>
            </a:r>
            <a:r>
              <a:rPr lang="en-US" altLang="zh-MO" i="1" dirty="0">
                <a:solidFill>
                  <a:srgbClr val="000000"/>
                </a:solidFill>
                <a:latin typeface="Times New Roman" panose="02020603050405020304" pitchFamily="18" charset="0"/>
                <a:cs typeface="Times New Roman" panose="02020603050405020304" pitchFamily="18" charset="0"/>
              </a:rPr>
              <a:t>sudden increase </a:t>
            </a:r>
            <a:r>
              <a:rPr lang="en-US" altLang="zh-MO" dirty="0">
                <a:solidFill>
                  <a:srgbClr val="000000"/>
                </a:solidFill>
                <a:latin typeface="Times New Roman" panose="02020603050405020304" pitchFamily="18" charset="0"/>
                <a:cs typeface="Times New Roman" panose="02020603050405020304" pitchFamily="18" charset="0"/>
              </a:rPr>
              <a:t>in terms of arrival rate followed by a </a:t>
            </a:r>
            <a:r>
              <a:rPr lang="en-US" altLang="zh-MO" i="1" dirty="0">
                <a:solidFill>
                  <a:srgbClr val="000000"/>
                </a:solidFill>
                <a:latin typeface="Times New Roman" panose="02020603050405020304" pitchFamily="18" charset="0"/>
                <a:cs typeface="Times New Roman" panose="02020603050405020304" pitchFamily="18" charset="0"/>
              </a:rPr>
              <a:t>sudden decrease</a:t>
            </a:r>
            <a:r>
              <a:rPr lang="en-US" altLang="zh-MO" dirty="0">
                <a:solidFill>
                  <a:srgbClr val="000000"/>
                </a:solidFill>
                <a:latin typeface="Times New Roman" panose="02020603050405020304" pitchFamily="18" charset="0"/>
                <a:cs typeface="Times New Roman" panose="02020603050405020304" pitchFamily="18" charset="0"/>
              </a:rPr>
              <a:t>.</a:t>
            </a:r>
            <a:endParaRPr lang="en" altLang="zh-CN" b="1" dirty="0">
              <a:solidFill>
                <a:srgbClr val="000000"/>
              </a:solidFill>
              <a:latin typeface="Times New Roman" panose="02020603050405020304" pitchFamily="18" charset="0"/>
              <a:cs typeface="Times New Roman" panose="02020603050405020304" pitchFamily="18" charset="0"/>
            </a:endParaRPr>
          </a:p>
        </p:txBody>
      </p:sp>
      <p:pic>
        <p:nvPicPr>
          <p:cNvPr id="44" name="图片 43">
            <a:extLst>
              <a:ext uri="{FF2B5EF4-FFF2-40B4-BE49-F238E27FC236}">
                <a16:creationId xmlns:a16="http://schemas.microsoft.com/office/drawing/2014/main" id="{2272A522-03EF-4DE2-813D-9EC37DEF32ED}"/>
              </a:ext>
            </a:extLst>
          </p:cNvPr>
          <p:cNvPicPr>
            <a:picLocks noChangeAspect="1"/>
          </p:cNvPicPr>
          <p:nvPr/>
        </p:nvPicPr>
        <p:blipFill>
          <a:blip r:embed="rId5"/>
          <a:stretch>
            <a:fillRect/>
          </a:stretch>
        </p:blipFill>
        <p:spPr>
          <a:xfrm>
            <a:off x="1158663" y="3285182"/>
            <a:ext cx="3480159" cy="2914009"/>
          </a:xfrm>
          <a:prstGeom prst="rect">
            <a:avLst/>
          </a:prstGeom>
        </p:spPr>
      </p:pic>
      <p:sp>
        <p:nvSpPr>
          <p:cNvPr id="62" name="矩形 61">
            <a:extLst>
              <a:ext uri="{FF2B5EF4-FFF2-40B4-BE49-F238E27FC236}">
                <a16:creationId xmlns:a16="http://schemas.microsoft.com/office/drawing/2014/main" id="{A90B59B9-D603-4E82-8D6F-6336E15C2DFA}"/>
              </a:ext>
            </a:extLst>
          </p:cNvPr>
          <p:cNvSpPr/>
          <p:nvPr/>
        </p:nvSpPr>
        <p:spPr>
          <a:xfrm>
            <a:off x="7623636" y="5612750"/>
            <a:ext cx="397565" cy="36544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63" name="矩形 62">
            <a:extLst>
              <a:ext uri="{FF2B5EF4-FFF2-40B4-BE49-F238E27FC236}">
                <a16:creationId xmlns:a16="http://schemas.microsoft.com/office/drawing/2014/main" id="{F43BC43C-08B9-4392-9DC0-33E95C425845}"/>
              </a:ext>
            </a:extLst>
          </p:cNvPr>
          <p:cNvSpPr/>
          <p:nvPr/>
        </p:nvSpPr>
        <p:spPr>
          <a:xfrm>
            <a:off x="8021201" y="4652630"/>
            <a:ext cx="397565" cy="13255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64" name="矩形 63">
            <a:extLst>
              <a:ext uri="{FF2B5EF4-FFF2-40B4-BE49-F238E27FC236}">
                <a16:creationId xmlns:a16="http://schemas.microsoft.com/office/drawing/2014/main" id="{AC13051C-D870-4D17-AD02-5F4F114BC48F}"/>
              </a:ext>
            </a:extLst>
          </p:cNvPr>
          <p:cNvSpPr/>
          <p:nvPr/>
        </p:nvSpPr>
        <p:spPr>
          <a:xfrm>
            <a:off x="8410814" y="4316687"/>
            <a:ext cx="397565" cy="166150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65" name="矩形 64">
            <a:extLst>
              <a:ext uri="{FF2B5EF4-FFF2-40B4-BE49-F238E27FC236}">
                <a16:creationId xmlns:a16="http://schemas.microsoft.com/office/drawing/2014/main" id="{4B553B97-6A26-49C4-82A1-38D4063D830C}"/>
              </a:ext>
            </a:extLst>
          </p:cNvPr>
          <p:cNvSpPr/>
          <p:nvPr/>
        </p:nvSpPr>
        <p:spPr>
          <a:xfrm>
            <a:off x="8816331" y="4070198"/>
            <a:ext cx="397565" cy="19079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66" name="矩形 65">
            <a:extLst>
              <a:ext uri="{FF2B5EF4-FFF2-40B4-BE49-F238E27FC236}">
                <a16:creationId xmlns:a16="http://schemas.microsoft.com/office/drawing/2014/main" id="{EA4BC88A-0A76-4BC6-ADD9-8BA69ABEDC3D}"/>
              </a:ext>
            </a:extLst>
          </p:cNvPr>
          <p:cNvSpPr/>
          <p:nvPr/>
        </p:nvSpPr>
        <p:spPr>
          <a:xfrm>
            <a:off x="9221848" y="4396200"/>
            <a:ext cx="397565" cy="158199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sp>
        <p:nvSpPr>
          <p:cNvPr id="67" name="矩形 66">
            <a:extLst>
              <a:ext uri="{FF2B5EF4-FFF2-40B4-BE49-F238E27FC236}">
                <a16:creationId xmlns:a16="http://schemas.microsoft.com/office/drawing/2014/main" id="{75CFA12F-085D-4925-8B32-342BD01BB2DC}"/>
              </a:ext>
            </a:extLst>
          </p:cNvPr>
          <p:cNvSpPr/>
          <p:nvPr/>
        </p:nvSpPr>
        <p:spPr>
          <a:xfrm>
            <a:off x="9627365" y="5714791"/>
            <a:ext cx="397565" cy="26340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p:cxnSp>
        <p:nvCxnSpPr>
          <p:cNvPr id="68" name="直接箭头连接符 67">
            <a:extLst>
              <a:ext uri="{FF2B5EF4-FFF2-40B4-BE49-F238E27FC236}">
                <a16:creationId xmlns:a16="http://schemas.microsoft.com/office/drawing/2014/main" id="{C848C12C-9BD7-4D6A-8E06-078C22EA8443}"/>
              </a:ext>
            </a:extLst>
          </p:cNvPr>
          <p:cNvCxnSpPr/>
          <p:nvPr/>
        </p:nvCxnSpPr>
        <p:spPr>
          <a:xfrm>
            <a:off x="7210168" y="5978194"/>
            <a:ext cx="3260035" cy="0"/>
          </a:xfrm>
          <a:prstGeom prst="straightConnector1">
            <a:avLst/>
          </a:prstGeom>
          <a:noFill/>
          <a:ln w="28575" cap="flat" cmpd="sng" algn="ctr">
            <a:solidFill>
              <a:sysClr val="windowText" lastClr="000000"/>
            </a:solidFill>
            <a:prstDash val="solid"/>
            <a:miter lim="800000"/>
            <a:tailEnd type="triangle"/>
          </a:ln>
          <a:effectLst/>
        </p:spPr>
      </p:cxnSp>
      <p:sp>
        <p:nvSpPr>
          <p:cNvPr id="69" name="箭头: 上 68">
            <a:extLst>
              <a:ext uri="{FF2B5EF4-FFF2-40B4-BE49-F238E27FC236}">
                <a16:creationId xmlns:a16="http://schemas.microsoft.com/office/drawing/2014/main" id="{B70E21E4-2A30-4A87-AE33-F4E25AC719EC}"/>
              </a:ext>
            </a:extLst>
          </p:cNvPr>
          <p:cNvSpPr/>
          <p:nvPr/>
        </p:nvSpPr>
        <p:spPr>
          <a:xfrm rot="1533664">
            <a:off x="7885982" y="4661429"/>
            <a:ext cx="159119" cy="1209945"/>
          </a:xfrm>
          <a:prstGeom prst="up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829A4172-462B-463F-AB01-115883AAF3B7}"/>
                  </a:ext>
                </a:extLst>
              </p:cNvPr>
              <p:cNvSpPr txBox="1"/>
              <p:nvPr/>
            </p:nvSpPr>
            <p:spPr>
              <a:xfrm>
                <a:off x="6034779" y="4527642"/>
                <a:ext cx="2046309" cy="707886"/>
              </a:xfrm>
              <a:prstGeom prst="rect">
                <a:avLst/>
              </a:prstGeom>
              <a:noFill/>
            </p:spPr>
            <p:txBody>
              <a:bodyPr wrap="square" rtlCol="0">
                <a:spAutoFit/>
              </a:bodyPr>
              <a:lstStyle/>
              <a:p>
                <a:pPr algn="ctr"/>
                <a:r>
                  <a:rPr lang="en-US" altLang="zh-CN" sz="2000" dirty="0">
                    <a:solidFill>
                      <a:srgbClr val="ED7D31">
                        <a:lumMod val="75000"/>
                      </a:srgbClr>
                    </a:solidFill>
                    <a:latin typeface="等线" panose="020F0502020204030204"/>
                    <a:ea typeface="等线" panose="02010600030101010101" pitchFamily="2" charset="-122"/>
                  </a:rPr>
                  <a:t>Sudden increase</a:t>
                </a:r>
              </a:p>
              <a:p>
                <a:pPr algn="ctr"/>
                <a14:m>
                  <m:oMathPara xmlns:m="http://schemas.openxmlformats.org/officeDocument/2006/math">
                    <m:oMathParaPr>
                      <m:jc m:val="centerGroup"/>
                    </m:oMathParaPr>
                    <m:oMath xmlns:m="http://schemas.openxmlformats.org/officeDocument/2006/math">
                      <m:r>
                        <a:rPr lang="en-US" altLang="zh-MO" sz="2000" i="1" dirty="0" smtClean="0">
                          <a:solidFill>
                            <a:srgbClr val="ED7D31">
                              <a:lumMod val="75000"/>
                            </a:srgbClr>
                          </a:solidFill>
                          <a:latin typeface="Cambria Math" panose="02040503050406030204" pitchFamily="18" charset="0"/>
                        </a:rPr>
                        <m:t>(</m:t>
                      </m:r>
                      <m:r>
                        <a:rPr lang="en-US" altLang="zh-MO" sz="2000" i="1" dirty="0" smtClean="0">
                          <a:solidFill>
                            <a:srgbClr val="ED7D31">
                              <a:lumMod val="75000"/>
                            </a:srgbClr>
                          </a:solidFill>
                          <a:latin typeface="Cambria Math" panose="02040503050406030204" pitchFamily="18" charset="0"/>
                        </a:rPr>
                        <m:t>𝑘</m:t>
                      </m:r>
                      <m:r>
                        <a:rPr lang="en-US" altLang="zh-MO" sz="2000" i="1" dirty="0" smtClean="0">
                          <a:solidFill>
                            <a:srgbClr val="ED7D31">
                              <a:lumMod val="75000"/>
                            </a:srgbClr>
                          </a:solidFill>
                          <a:latin typeface="Cambria Math" panose="02040503050406030204" pitchFamily="18" charset="0"/>
                        </a:rPr>
                        <m:t> </m:t>
                      </m:r>
                      <m:r>
                        <a:rPr lang="en-US" altLang="zh-MO" sz="2000" i="1" dirty="0" smtClean="0">
                          <a:solidFill>
                            <a:srgbClr val="ED7D31">
                              <a:lumMod val="75000"/>
                            </a:srgbClr>
                          </a:solidFill>
                          <a:latin typeface="Cambria Math" panose="02040503050406030204" pitchFamily="18" charset="0"/>
                        </a:rPr>
                        <m:t>𝑡𝑖𝑚𝑒𝑠</m:t>
                      </m:r>
                      <m:r>
                        <a:rPr lang="en-US" altLang="zh-MO" sz="2000" i="1" dirty="0" smtClean="0">
                          <a:solidFill>
                            <a:srgbClr val="ED7D31">
                              <a:lumMod val="75000"/>
                            </a:srgbClr>
                          </a:solidFill>
                          <a:latin typeface="Cambria Math" panose="02040503050406030204" pitchFamily="18" charset="0"/>
                        </a:rPr>
                        <m:t>)</m:t>
                      </m:r>
                    </m:oMath>
                  </m:oMathPara>
                </a14:m>
                <a:endParaRPr lang="zh-MO" altLang="en-US" sz="2000" dirty="0">
                  <a:solidFill>
                    <a:srgbClr val="ED7D31">
                      <a:lumMod val="75000"/>
                    </a:srgbClr>
                  </a:solidFill>
                  <a:latin typeface="等线" panose="020F0502020204030204"/>
                </a:endParaRPr>
              </a:p>
            </p:txBody>
          </p:sp>
        </mc:Choice>
        <mc:Fallback xmlns="">
          <p:sp>
            <p:nvSpPr>
              <p:cNvPr id="70" name="文本框 69">
                <a:extLst>
                  <a:ext uri="{FF2B5EF4-FFF2-40B4-BE49-F238E27FC236}">
                    <a16:creationId xmlns:a16="http://schemas.microsoft.com/office/drawing/2014/main" id="{829A4172-462B-463F-AB01-115883AAF3B7}"/>
                  </a:ext>
                </a:extLst>
              </p:cNvPr>
              <p:cNvSpPr txBox="1">
                <a:spLocks noRot="1" noChangeAspect="1" noMove="1" noResize="1" noEditPoints="1" noAdjustHandles="1" noChangeArrowheads="1" noChangeShapeType="1" noTextEdit="1"/>
              </p:cNvSpPr>
              <p:nvPr/>
            </p:nvSpPr>
            <p:spPr>
              <a:xfrm>
                <a:off x="6034779" y="4527642"/>
                <a:ext cx="2046309" cy="707886"/>
              </a:xfrm>
              <a:prstGeom prst="rect">
                <a:avLst/>
              </a:prstGeom>
              <a:blipFill>
                <a:blip r:embed="rId6"/>
                <a:stretch>
                  <a:fillRect l="-1488" t="-5172" r="-1488" b="-7759"/>
                </a:stretch>
              </a:blipFill>
            </p:spPr>
            <p:txBody>
              <a:bodyPr/>
              <a:lstStyle/>
              <a:p>
                <a:r>
                  <a:rPr lang="zh-MO" altLang="en-US">
                    <a:noFill/>
                  </a:rPr>
                  <a:t> </a:t>
                </a:r>
              </a:p>
            </p:txBody>
          </p:sp>
        </mc:Fallback>
      </mc:AlternateContent>
      <p:sp>
        <p:nvSpPr>
          <p:cNvPr id="71" name="箭头: 上 70">
            <a:extLst>
              <a:ext uri="{FF2B5EF4-FFF2-40B4-BE49-F238E27FC236}">
                <a16:creationId xmlns:a16="http://schemas.microsoft.com/office/drawing/2014/main" id="{0895E58A-73EB-4513-8F0F-BBDE03DD98AD}"/>
              </a:ext>
            </a:extLst>
          </p:cNvPr>
          <p:cNvSpPr/>
          <p:nvPr/>
        </p:nvSpPr>
        <p:spPr>
          <a:xfrm rot="9709825">
            <a:off x="9548371" y="4530379"/>
            <a:ext cx="157988" cy="1417298"/>
          </a:xfrm>
          <a:prstGeom prst="up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等线"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99057A31-C0BE-4A38-85A3-E09A943FCE28}"/>
                  </a:ext>
                </a:extLst>
              </p:cNvPr>
              <p:cNvSpPr txBox="1"/>
              <p:nvPr/>
            </p:nvSpPr>
            <p:spPr>
              <a:xfrm>
                <a:off x="9572162" y="4583517"/>
                <a:ext cx="2132876" cy="862608"/>
              </a:xfrm>
              <a:prstGeom prst="rect">
                <a:avLst/>
              </a:prstGeom>
              <a:noFill/>
            </p:spPr>
            <p:txBody>
              <a:bodyPr wrap="square" rtlCol="0">
                <a:spAutoFit/>
              </a:bodyPr>
              <a:lstStyle/>
              <a:p>
                <a:pPr algn="ctr"/>
                <a:r>
                  <a:rPr lang="en-US" altLang="zh-CN" sz="2000" dirty="0">
                    <a:solidFill>
                      <a:srgbClr val="ED7D31">
                        <a:lumMod val="75000"/>
                      </a:srgbClr>
                    </a:solidFill>
                    <a:latin typeface="等线" panose="020F0502020204030204"/>
                    <a:ea typeface="等线" panose="02010600030101010101" pitchFamily="2" charset="-122"/>
                  </a:rPr>
                  <a:t>Sudden decrease </a:t>
                </a:r>
                <a14:m>
                  <m:oMath xmlns:m="http://schemas.openxmlformats.org/officeDocument/2006/math">
                    <m:r>
                      <a:rPr lang="en-US" altLang="zh-CN" sz="2000" smtClean="0">
                        <a:solidFill>
                          <a:srgbClr val="ED7D31">
                            <a:lumMod val="75000"/>
                          </a:srgbClr>
                        </a:solidFill>
                        <a:latin typeface="Cambria Math" panose="02040503050406030204" pitchFamily="18" charset="0"/>
                      </a:rPr>
                      <m:t>(</m:t>
                    </m:r>
                    <m:f>
                      <m:fPr>
                        <m:ctrlPr>
                          <a:rPr lang="en-US" altLang="zh-CN" sz="2000" i="1" smtClean="0">
                            <a:solidFill>
                              <a:srgbClr val="ED7D31">
                                <a:lumMod val="75000"/>
                              </a:srgbClr>
                            </a:solidFill>
                            <a:latin typeface="Cambria Math" panose="02040503050406030204" pitchFamily="18" charset="0"/>
                          </a:rPr>
                        </m:ctrlPr>
                      </m:fPr>
                      <m:num>
                        <m:r>
                          <a:rPr lang="en-US" altLang="zh-CN" sz="2000" i="1" smtClean="0">
                            <a:solidFill>
                              <a:srgbClr val="ED7D31">
                                <a:lumMod val="75000"/>
                              </a:srgbClr>
                            </a:solidFill>
                            <a:latin typeface="Cambria Math" panose="02040503050406030204" pitchFamily="18" charset="0"/>
                          </a:rPr>
                          <m:t>1</m:t>
                        </m:r>
                      </m:num>
                      <m:den>
                        <m:r>
                          <a:rPr lang="en-US" altLang="zh-CN" sz="2000" i="1" smtClean="0">
                            <a:solidFill>
                              <a:srgbClr val="ED7D31">
                                <a:lumMod val="75000"/>
                              </a:srgbClr>
                            </a:solidFill>
                            <a:latin typeface="Cambria Math" panose="02040503050406030204" pitchFamily="18" charset="0"/>
                          </a:rPr>
                          <m:t>𝑘</m:t>
                        </m:r>
                      </m:den>
                    </m:f>
                    <m:r>
                      <a:rPr lang="en-US" altLang="zh-CN" sz="2000" i="1" smtClean="0">
                        <a:solidFill>
                          <a:srgbClr val="ED7D31">
                            <a:lumMod val="75000"/>
                          </a:srgbClr>
                        </a:solidFill>
                        <a:latin typeface="Cambria Math" panose="02040503050406030204" pitchFamily="18" charset="0"/>
                      </a:rPr>
                      <m:t> </m:t>
                    </m:r>
                    <m:r>
                      <a:rPr lang="en-US" altLang="zh-CN" sz="2000" i="1" smtClean="0">
                        <a:solidFill>
                          <a:srgbClr val="ED7D31">
                            <a:lumMod val="75000"/>
                          </a:srgbClr>
                        </a:solidFill>
                        <a:latin typeface="Cambria Math" panose="02040503050406030204" pitchFamily="18" charset="0"/>
                      </a:rPr>
                      <m:t>𝑡𝑖𝑚𝑒𝑠</m:t>
                    </m:r>
                    <m:r>
                      <a:rPr lang="en-US" altLang="zh-CN" sz="2000" i="1" smtClean="0">
                        <a:solidFill>
                          <a:srgbClr val="ED7D31">
                            <a:lumMod val="75000"/>
                          </a:srgbClr>
                        </a:solidFill>
                        <a:latin typeface="Cambria Math" panose="02040503050406030204" pitchFamily="18" charset="0"/>
                      </a:rPr>
                      <m:t>)</m:t>
                    </m:r>
                  </m:oMath>
                </a14:m>
                <a:endParaRPr lang="zh-MO" altLang="en-US" sz="2000" dirty="0">
                  <a:solidFill>
                    <a:srgbClr val="ED7D31">
                      <a:lumMod val="75000"/>
                    </a:srgbClr>
                  </a:solidFill>
                  <a:latin typeface="等线" panose="020F0502020204030204"/>
                </a:endParaRPr>
              </a:p>
            </p:txBody>
          </p:sp>
        </mc:Choice>
        <mc:Fallback xmlns="">
          <p:sp>
            <p:nvSpPr>
              <p:cNvPr id="72" name="文本框 71">
                <a:extLst>
                  <a:ext uri="{FF2B5EF4-FFF2-40B4-BE49-F238E27FC236}">
                    <a16:creationId xmlns:a16="http://schemas.microsoft.com/office/drawing/2014/main" id="{99057A31-C0BE-4A38-85A3-E09A943FCE28}"/>
                  </a:ext>
                </a:extLst>
              </p:cNvPr>
              <p:cNvSpPr txBox="1">
                <a:spLocks noRot="1" noChangeAspect="1" noMove="1" noResize="1" noEditPoints="1" noAdjustHandles="1" noChangeArrowheads="1" noChangeShapeType="1" noTextEdit="1"/>
              </p:cNvSpPr>
              <p:nvPr/>
            </p:nvSpPr>
            <p:spPr>
              <a:xfrm>
                <a:off x="9572162" y="4583517"/>
                <a:ext cx="2132876" cy="862608"/>
              </a:xfrm>
              <a:prstGeom prst="rect">
                <a:avLst/>
              </a:prstGeom>
              <a:blipFill>
                <a:blip r:embed="rId7"/>
                <a:stretch>
                  <a:fillRect l="-1429" t="-4255" r="-4000"/>
                </a:stretch>
              </a:blipFill>
            </p:spPr>
            <p:txBody>
              <a:bodyPr/>
              <a:lstStyle/>
              <a:p>
                <a:r>
                  <a:rPr lang="zh-MO" altLang="en-US">
                    <a:noFill/>
                  </a:rPr>
                  <a:t> </a:t>
                </a:r>
              </a:p>
            </p:txBody>
          </p:sp>
        </mc:Fallback>
      </mc:AlternateContent>
      <p:sp>
        <p:nvSpPr>
          <p:cNvPr id="73" name="左大括号 72">
            <a:extLst>
              <a:ext uri="{FF2B5EF4-FFF2-40B4-BE49-F238E27FC236}">
                <a16:creationId xmlns:a16="http://schemas.microsoft.com/office/drawing/2014/main" id="{0AF2C600-3546-41EC-BE2A-6E2E3B740F88}"/>
              </a:ext>
            </a:extLst>
          </p:cNvPr>
          <p:cNvSpPr/>
          <p:nvPr/>
        </p:nvSpPr>
        <p:spPr>
          <a:xfrm rot="5400000">
            <a:off x="8712702" y="3098087"/>
            <a:ext cx="200969" cy="1627442"/>
          </a:xfrm>
          <a:prstGeom prst="leftBrace">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black"/>
              </a:solidFill>
              <a:effectLst/>
              <a:uLnTx/>
              <a:uFillTx/>
              <a:latin typeface="等线" panose="020F0502020204030204"/>
              <a:ea typeface="新細明體" panose="02020500000000000000" pitchFamily="18" charset="-120"/>
              <a:cs typeface="+mn-cs"/>
            </a:endParaRPr>
          </a:p>
        </p:txBody>
      </p:sp>
      <p:sp>
        <p:nvSpPr>
          <p:cNvPr id="74" name="文本框 73">
            <a:extLst>
              <a:ext uri="{FF2B5EF4-FFF2-40B4-BE49-F238E27FC236}">
                <a16:creationId xmlns:a16="http://schemas.microsoft.com/office/drawing/2014/main" id="{F193BD9E-B689-48DA-AFC1-8DFD101EBFDF}"/>
              </a:ext>
            </a:extLst>
          </p:cNvPr>
          <p:cNvSpPr txBox="1"/>
          <p:nvPr/>
        </p:nvSpPr>
        <p:spPr>
          <a:xfrm>
            <a:off x="7755664" y="3212161"/>
            <a:ext cx="2242268" cy="461665"/>
          </a:xfrm>
          <a:prstGeom prst="rect">
            <a:avLst/>
          </a:prstGeom>
          <a:noFill/>
        </p:spPr>
        <p:txBody>
          <a:bodyPr wrap="square" rtlCol="0">
            <a:spAutoFit/>
          </a:bodyPr>
          <a:lstStyle/>
          <a:p>
            <a:r>
              <a:rPr lang="en-US" altLang="zh-MO" sz="2400" dirty="0">
                <a:solidFill>
                  <a:srgbClr val="ED7D31">
                    <a:lumMod val="75000"/>
                  </a:srgbClr>
                </a:solidFill>
                <a:latin typeface="等线" panose="020F0502020204030204"/>
              </a:rPr>
              <a:t>4 window burst</a:t>
            </a:r>
            <a:endParaRPr lang="zh-MO" altLang="en-US" sz="2400" dirty="0">
              <a:solidFill>
                <a:srgbClr val="ED7D31">
                  <a:lumMod val="75000"/>
                </a:srgbClr>
              </a:solidFill>
              <a:latin typeface="等线" panose="020F0502020204030204"/>
            </a:endParaRPr>
          </a:p>
        </p:txBody>
      </p:sp>
      <p:cxnSp>
        <p:nvCxnSpPr>
          <p:cNvPr id="75" name="直接连接符 74">
            <a:extLst>
              <a:ext uri="{FF2B5EF4-FFF2-40B4-BE49-F238E27FC236}">
                <a16:creationId xmlns:a16="http://schemas.microsoft.com/office/drawing/2014/main" id="{7912160B-A65B-4762-B397-7AC5143445BD}"/>
              </a:ext>
            </a:extLst>
          </p:cNvPr>
          <p:cNvCxnSpPr>
            <a:cxnSpLocks/>
          </p:cNvCxnSpPr>
          <p:nvPr/>
        </p:nvCxnSpPr>
        <p:spPr>
          <a:xfrm>
            <a:off x="7181983" y="5468626"/>
            <a:ext cx="3352273" cy="0"/>
          </a:xfrm>
          <a:prstGeom prst="line">
            <a:avLst/>
          </a:prstGeom>
          <a:noFill/>
          <a:ln w="38100" cap="flat" cmpd="sng" algn="ctr">
            <a:solidFill>
              <a:srgbClr val="92D050"/>
            </a:solidFill>
            <a:prstDash val="solid"/>
            <a:miter lim="800000"/>
          </a:ln>
          <a:effectLst/>
        </p:spPr>
      </p:cxnSp>
      <p:sp>
        <p:nvSpPr>
          <p:cNvPr id="76" name="文本框 75">
            <a:extLst>
              <a:ext uri="{FF2B5EF4-FFF2-40B4-BE49-F238E27FC236}">
                <a16:creationId xmlns:a16="http://schemas.microsoft.com/office/drawing/2014/main" id="{3ED55FE6-4384-4846-BEE0-2E2A3B949E5D}"/>
              </a:ext>
            </a:extLst>
          </p:cNvPr>
          <p:cNvSpPr txBox="1"/>
          <p:nvPr/>
        </p:nvSpPr>
        <p:spPr>
          <a:xfrm>
            <a:off x="4927536" y="5237793"/>
            <a:ext cx="2429710" cy="461665"/>
          </a:xfrm>
          <a:prstGeom prst="rect">
            <a:avLst/>
          </a:prstGeom>
          <a:noFill/>
        </p:spPr>
        <p:txBody>
          <a:bodyPr wrap="square" rtlCol="0">
            <a:spAutoFit/>
          </a:bodyPr>
          <a:lstStyle/>
          <a:p>
            <a:r>
              <a:rPr lang="en-US" altLang="zh-MO" sz="2400" b="1" dirty="0">
                <a:solidFill>
                  <a:srgbClr val="70AD47"/>
                </a:solidFill>
                <a:latin typeface="等线" panose="020F0502020204030204"/>
                <a:ea typeface="等线" panose="02010600030101010101" pitchFamily="2" charset="-122"/>
              </a:rPr>
              <a:t>Burst threshold</a:t>
            </a:r>
            <a:endParaRPr lang="zh-MO" altLang="en-US" sz="2400" b="1" dirty="0">
              <a:solidFill>
                <a:srgbClr val="70AD47"/>
              </a:solidFill>
              <a:latin typeface="等线" panose="020F0502020204030204"/>
              <a:ea typeface="等线" panose="02010600030101010101" pitchFamily="2" charset="-122"/>
            </a:endParaRPr>
          </a:p>
        </p:txBody>
      </p:sp>
      <p:sp>
        <p:nvSpPr>
          <p:cNvPr id="77" name="矩形 76">
            <a:extLst>
              <a:ext uri="{FF2B5EF4-FFF2-40B4-BE49-F238E27FC236}">
                <a16:creationId xmlns:a16="http://schemas.microsoft.com/office/drawing/2014/main" id="{625ADBB2-DC81-45B1-8CFE-9EB8ABED5B82}"/>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78" name="文本框 77">
            <a:extLst>
              <a:ext uri="{FF2B5EF4-FFF2-40B4-BE49-F238E27FC236}">
                <a16:creationId xmlns:a16="http://schemas.microsoft.com/office/drawing/2014/main" id="{AB45AD60-B3BF-4107-96FE-6966018038FE}"/>
              </a:ext>
            </a:extLst>
          </p:cNvPr>
          <p:cNvSpPr txBox="1"/>
          <p:nvPr/>
        </p:nvSpPr>
        <p:spPr>
          <a:xfrm>
            <a:off x="7635127" y="5978192"/>
            <a:ext cx="330414" cy="369332"/>
          </a:xfrm>
          <a:prstGeom prst="rect">
            <a:avLst/>
          </a:prstGeom>
          <a:noFill/>
        </p:spPr>
        <p:txBody>
          <a:bodyPr wrap="square" rtlCol="0">
            <a:spAutoFit/>
          </a:bodyPr>
          <a:lstStyle/>
          <a:p>
            <a:r>
              <a:rPr lang="en-US" altLang="zh-MO" dirty="0">
                <a:solidFill>
                  <a:srgbClr val="000000"/>
                </a:solidFill>
              </a:rPr>
              <a:t>1</a:t>
            </a:r>
            <a:endParaRPr lang="zh-MO" altLang="en-US" dirty="0">
              <a:solidFill>
                <a:srgbClr val="000000"/>
              </a:solidFill>
            </a:endParaRPr>
          </a:p>
        </p:txBody>
      </p:sp>
      <p:sp>
        <p:nvSpPr>
          <p:cNvPr id="79" name="文本框 78">
            <a:extLst>
              <a:ext uri="{FF2B5EF4-FFF2-40B4-BE49-F238E27FC236}">
                <a16:creationId xmlns:a16="http://schemas.microsoft.com/office/drawing/2014/main" id="{5957C018-FEAE-4F62-A4C4-CE1871EE6EA0}"/>
              </a:ext>
            </a:extLst>
          </p:cNvPr>
          <p:cNvSpPr txBox="1"/>
          <p:nvPr/>
        </p:nvSpPr>
        <p:spPr>
          <a:xfrm>
            <a:off x="8060522" y="5978192"/>
            <a:ext cx="330414" cy="369332"/>
          </a:xfrm>
          <a:prstGeom prst="rect">
            <a:avLst/>
          </a:prstGeom>
          <a:noFill/>
        </p:spPr>
        <p:txBody>
          <a:bodyPr wrap="square" rtlCol="0">
            <a:spAutoFit/>
          </a:bodyPr>
          <a:lstStyle/>
          <a:p>
            <a:r>
              <a:rPr lang="en-US" altLang="zh-MO" dirty="0">
                <a:solidFill>
                  <a:srgbClr val="000000"/>
                </a:solidFill>
              </a:rPr>
              <a:t>2</a:t>
            </a:r>
            <a:endParaRPr lang="zh-MO" altLang="en-US" dirty="0">
              <a:solidFill>
                <a:srgbClr val="000000"/>
              </a:solidFill>
            </a:endParaRPr>
          </a:p>
        </p:txBody>
      </p:sp>
      <p:sp>
        <p:nvSpPr>
          <p:cNvPr id="80" name="文本框 79">
            <a:extLst>
              <a:ext uri="{FF2B5EF4-FFF2-40B4-BE49-F238E27FC236}">
                <a16:creationId xmlns:a16="http://schemas.microsoft.com/office/drawing/2014/main" id="{DDAAD6F9-136A-4265-997C-AD573FB3E63D}"/>
              </a:ext>
            </a:extLst>
          </p:cNvPr>
          <p:cNvSpPr txBox="1"/>
          <p:nvPr/>
        </p:nvSpPr>
        <p:spPr>
          <a:xfrm>
            <a:off x="8454939" y="5978800"/>
            <a:ext cx="330414" cy="369332"/>
          </a:xfrm>
          <a:prstGeom prst="rect">
            <a:avLst/>
          </a:prstGeom>
          <a:noFill/>
        </p:spPr>
        <p:txBody>
          <a:bodyPr wrap="square" rtlCol="0">
            <a:spAutoFit/>
          </a:bodyPr>
          <a:lstStyle/>
          <a:p>
            <a:r>
              <a:rPr lang="en-US" altLang="zh-MO" dirty="0">
                <a:solidFill>
                  <a:srgbClr val="000000"/>
                </a:solidFill>
              </a:rPr>
              <a:t>3</a:t>
            </a:r>
            <a:endParaRPr lang="zh-MO" altLang="en-US" dirty="0">
              <a:solidFill>
                <a:srgbClr val="000000"/>
              </a:solidFill>
            </a:endParaRPr>
          </a:p>
        </p:txBody>
      </p:sp>
      <p:sp>
        <p:nvSpPr>
          <p:cNvPr id="81" name="文本框 80">
            <a:extLst>
              <a:ext uri="{FF2B5EF4-FFF2-40B4-BE49-F238E27FC236}">
                <a16:creationId xmlns:a16="http://schemas.microsoft.com/office/drawing/2014/main" id="{1D5382D7-6CE6-4244-8A26-7BE14030B6EB}"/>
              </a:ext>
            </a:extLst>
          </p:cNvPr>
          <p:cNvSpPr txBox="1"/>
          <p:nvPr/>
        </p:nvSpPr>
        <p:spPr>
          <a:xfrm>
            <a:off x="8880334" y="5986484"/>
            <a:ext cx="330414" cy="369332"/>
          </a:xfrm>
          <a:prstGeom prst="rect">
            <a:avLst/>
          </a:prstGeom>
          <a:noFill/>
        </p:spPr>
        <p:txBody>
          <a:bodyPr wrap="square" rtlCol="0">
            <a:spAutoFit/>
          </a:bodyPr>
          <a:lstStyle/>
          <a:p>
            <a:r>
              <a:rPr lang="en-US" altLang="zh-MO" dirty="0">
                <a:solidFill>
                  <a:srgbClr val="000000"/>
                </a:solidFill>
              </a:rPr>
              <a:t>4</a:t>
            </a:r>
            <a:endParaRPr lang="zh-MO" altLang="en-US" dirty="0">
              <a:solidFill>
                <a:srgbClr val="000000"/>
              </a:solidFill>
            </a:endParaRPr>
          </a:p>
        </p:txBody>
      </p:sp>
      <p:sp>
        <p:nvSpPr>
          <p:cNvPr id="82" name="文本框 81">
            <a:extLst>
              <a:ext uri="{FF2B5EF4-FFF2-40B4-BE49-F238E27FC236}">
                <a16:creationId xmlns:a16="http://schemas.microsoft.com/office/drawing/2014/main" id="{9C344E9D-8268-41C7-9776-6CED07795F08}"/>
              </a:ext>
            </a:extLst>
          </p:cNvPr>
          <p:cNvSpPr txBox="1"/>
          <p:nvPr/>
        </p:nvSpPr>
        <p:spPr>
          <a:xfrm>
            <a:off x="9275422" y="5986484"/>
            <a:ext cx="330414" cy="369332"/>
          </a:xfrm>
          <a:prstGeom prst="rect">
            <a:avLst/>
          </a:prstGeom>
          <a:noFill/>
        </p:spPr>
        <p:txBody>
          <a:bodyPr wrap="square" rtlCol="0">
            <a:spAutoFit/>
          </a:bodyPr>
          <a:lstStyle/>
          <a:p>
            <a:r>
              <a:rPr lang="en-US" altLang="zh-MO" dirty="0">
                <a:solidFill>
                  <a:srgbClr val="000000"/>
                </a:solidFill>
              </a:rPr>
              <a:t>5</a:t>
            </a:r>
            <a:endParaRPr lang="zh-MO" altLang="en-US" dirty="0">
              <a:solidFill>
                <a:srgbClr val="000000"/>
              </a:solidFill>
            </a:endParaRPr>
          </a:p>
        </p:txBody>
      </p:sp>
      <p:sp>
        <p:nvSpPr>
          <p:cNvPr id="83" name="文本框 82">
            <a:extLst>
              <a:ext uri="{FF2B5EF4-FFF2-40B4-BE49-F238E27FC236}">
                <a16:creationId xmlns:a16="http://schemas.microsoft.com/office/drawing/2014/main" id="{4A646FCD-DBA5-4C91-B62E-F5E1ACD2BDDA}"/>
              </a:ext>
            </a:extLst>
          </p:cNvPr>
          <p:cNvSpPr txBox="1"/>
          <p:nvPr/>
        </p:nvSpPr>
        <p:spPr>
          <a:xfrm>
            <a:off x="9700817" y="5986484"/>
            <a:ext cx="330414" cy="369332"/>
          </a:xfrm>
          <a:prstGeom prst="rect">
            <a:avLst/>
          </a:prstGeom>
          <a:noFill/>
        </p:spPr>
        <p:txBody>
          <a:bodyPr wrap="square" rtlCol="0">
            <a:spAutoFit/>
          </a:bodyPr>
          <a:lstStyle/>
          <a:p>
            <a:r>
              <a:rPr lang="en-US" altLang="zh-MO" dirty="0">
                <a:solidFill>
                  <a:srgbClr val="000000"/>
                </a:solidFill>
              </a:rPr>
              <a:t>6</a:t>
            </a:r>
            <a:endParaRPr lang="zh-MO" altLang="en-US" dirty="0">
              <a:solidFill>
                <a:srgbClr val="000000"/>
              </a:solidFill>
            </a:endParaRPr>
          </a:p>
        </p:txBody>
      </p:sp>
      <p:sp>
        <p:nvSpPr>
          <p:cNvPr id="84" name="文本框 83">
            <a:extLst>
              <a:ext uri="{FF2B5EF4-FFF2-40B4-BE49-F238E27FC236}">
                <a16:creationId xmlns:a16="http://schemas.microsoft.com/office/drawing/2014/main" id="{B9D75E3A-E65B-4429-B454-EABD01507520}"/>
              </a:ext>
            </a:extLst>
          </p:cNvPr>
          <p:cNvSpPr txBox="1"/>
          <p:nvPr/>
        </p:nvSpPr>
        <p:spPr>
          <a:xfrm>
            <a:off x="10269072" y="6004338"/>
            <a:ext cx="1083448" cy="369332"/>
          </a:xfrm>
          <a:prstGeom prst="rect">
            <a:avLst/>
          </a:prstGeom>
          <a:noFill/>
        </p:spPr>
        <p:txBody>
          <a:bodyPr wrap="square" rtlCol="0">
            <a:spAutoFit/>
          </a:bodyPr>
          <a:lstStyle/>
          <a:p>
            <a:r>
              <a:rPr lang="en-US" altLang="zh-CN" dirty="0">
                <a:solidFill>
                  <a:srgbClr val="000000"/>
                </a:solidFill>
              </a:rPr>
              <a:t>time</a:t>
            </a:r>
            <a:endParaRPr lang="zh-MO" altLang="en-US" dirty="0">
              <a:solidFill>
                <a:srgbClr val="000000"/>
              </a:solidFill>
            </a:endParaRPr>
          </a:p>
        </p:txBody>
      </p:sp>
      <p:sp>
        <p:nvSpPr>
          <p:cNvPr id="30" name="椭圆 29">
            <a:extLst>
              <a:ext uri="{FF2B5EF4-FFF2-40B4-BE49-F238E27FC236}">
                <a16:creationId xmlns:a16="http://schemas.microsoft.com/office/drawing/2014/main" id="{F8370AD7-68B1-4397-9920-61C45031B3D4}"/>
              </a:ext>
            </a:extLst>
          </p:cNvPr>
          <p:cNvSpPr/>
          <p:nvPr/>
        </p:nvSpPr>
        <p:spPr>
          <a:xfrm>
            <a:off x="2194068" y="3321821"/>
            <a:ext cx="521233" cy="254685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31" name="椭圆 30">
            <a:extLst>
              <a:ext uri="{FF2B5EF4-FFF2-40B4-BE49-F238E27FC236}">
                <a16:creationId xmlns:a16="http://schemas.microsoft.com/office/drawing/2014/main" id="{3F2CE291-64CC-4F1F-9F15-FA3157A79E2A}"/>
              </a:ext>
            </a:extLst>
          </p:cNvPr>
          <p:cNvSpPr/>
          <p:nvPr/>
        </p:nvSpPr>
        <p:spPr>
          <a:xfrm>
            <a:off x="3202328" y="3321821"/>
            <a:ext cx="521233" cy="254685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custDataLst>
      <p:tags r:id="rId1"/>
    </p:custDataLst>
    <p:extLst>
      <p:ext uri="{BB962C8B-B14F-4D97-AF65-F5344CB8AC3E}">
        <p14:creationId xmlns:p14="http://schemas.microsoft.com/office/powerpoint/2010/main" val="7006482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500"/>
                                        <p:tgtEl>
                                          <p:spTgt spid="7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200"/>
                                        <p:tgtEl>
                                          <p:spTgt spid="7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2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500"/>
                                        <p:tgtEl>
                                          <p:spTgt spid="7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9" grpId="0" animBg="1"/>
      <p:bldP spid="70" grpId="0"/>
      <p:bldP spid="71" grpId="0" animBg="1"/>
      <p:bldP spid="72" grpId="0"/>
      <p:bldP spid="73" grpId="0" animBg="1"/>
      <p:bldP spid="74" grpId="0"/>
      <p:bldP spid="76" grpId="0"/>
      <p:bldP spid="78" grpId="0"/>
      <p:bldP spid="79" grpId="0"/>
      <p:bldP spid="80" grpId="0"/>
      <p:bldP spid="81" grpId="0"/>
      <p:bldP spid="82" grpId="0"/>
      <p:bldP spid="83" grpId="0"/>
      <p:bldP spid="84" grpId="0"/>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5</a:t>
            </a:fld>
            <a:endParaRPr lang="zh-CN" altLang="en-US" dirty="0"/>
          </a:p>
        </p:txBody>
      </p:sp>
      <p:sp>
        <p:nvSpPr>
          <p:cNvPr id="27" name="内容占位符 2">
            <a:extLst>
              <a:ext uri="{FF2B5EF4-FFF2-40B4-BE49-F238E27FC236}">
                <a16:creationId xmlns:a16="http://schemas.microsoft.com/office/drawing/2014/main" id="{5283936E-386B-4F4E-8F08-F7F0EAE02E15}"/>
              </a:ext>
            </a:extLst>
          </p:cNvPr>
          <p:cNvSpPr txBox="1">
            <a:spLocks/>
          </p:cNvSpPr>
          <p:nvPr/>
        </p:nvSpPr>
        <p:spPr>
          <a:xfrm>
            <a:off x="507163" y="1373604"/>
            <a:ext cx="11067553"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 altLang="zh-CN" b="1" dirty="0">
                <a:solidFill>
                  <a:srgbClr val="000000"/>
                </a:solidFill>
                <a:latin typeface="Times New Roman" panose="02020603050405020304" pitchFamily="18" charset="0"/>
                <a:cs typeface="Times New Roman" panose="02020603050405020304" pitchFamily="18" charset="0"/>
              </a:rPr>
              <a:t>When a burst occurs…</a:t>
            </a:r>
          </a:p>
          <a:p>
            <a:pPr>
              <a:lnSpc>
                <a:spcPct val="170000"/>
              </a:lnSpc>
            </a:pPr>
            <a:r>
              <a:rPr lang="en-US" altLang="zh-MO" sz="2400" dirty="0">
                <a:solidFill>
                  <a:srgbClr val="000000"/>
                </a:solidFill>
              </a:rPr>
              <a:t>Financial market manipulation may occur</a:t>
            </a:r>
          </a:p>
          <a:p>
            <a:pPr>
              <a:lnSpc>
                <a:spcPct val="170000"/>
              </a:lnSpc>
            </a:pPr>
            <a:endParaRPr lang="en-US" altLang="zh-MO" sz="2400" dirty="0">
              <a:solidFill>
                <a:srgbClr val="000000"/>
              </a:solidFill>
            </a:endParaRPr>
          </a:p>
          <a:p>
            <a:pPr>
              <a:lnSpc>
                <a:spcPct val="170000"/>
              </a:lnSpc>
            </a:pPr>
            <a:r>
              <a:rPr lang="en-US" altLang="zh-CN" sz="2400" dirty="0">
                <a:solidFill>
                  <a:srgbClr val="000000"/>
                </a:solidFill>
              </a:rPr>
              <a:t>Should temporarily assign more </a:t>
            </a:r>
            <a:r>
              <a:rPr lang="en-US" altLang="zh-MO" sz="2400" dirty="0">
                <a:solidFill>
                  <a:srgbClr val="000000"/>
                </a:solidFill>
              </a:rPr>
              <a:t>bandwidth</a:t>
            </a:r>
          </a:p>
          <a:p>
            <a:pPr>
              <a:lnSpc>
                <a:spcPct val="170000"/>
              </a:lnSpc>
            </a:pPr>
            <a:endParaRPr lang="en-US" altLang="zh-MO" sz="2400" dirty="0">
              <a:solidFill>
                <a:srgbClr val="000000"/>
              </a:solidFill>
            </a:endParaRPr>
          </a:p>
          <a:p>
            <a:pPr>
              <a:lnSpc>
                <a:spcPct val="170000"/>
              </a:lnSpc>
            </a:pPr>
            <a:r>
              <a:rPr lang="en" altLang="zh-CN" sz="2400" dirty="0">
                <a:solidFill>
                  <a:srgbClr val="000000"/>
                </a:solidFill>
              </a:rPr>
              <a:t>A abnormal or noticable event may occur</a:t>
            </a:r>
          </a:p>
        </p:txBody>
      </p:sp>
      <p:sp>
        <p:nvSpPr>
          <p:cNvPr id="7" name="矩形 6">
            <a:extLst>
              <a:ext uri="{FF2B5EF4-FFF2-40B4-BE49-F238E27FC236}">
                <a16:creationId xmlns:a16="http://schemas.microsoft.com/office/drawing/2014/main" id="{513281F6-56C4-46A2-85E3-C800001CFAE9}"/>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pic>
        <p:nvPicPr>
          <p:cNvPr id="3" name="图片 2">
            <a:extLst>
              <a:ext uri="{FF2B5EF4-FFF2-40B4-BE49-F238E27FC236}">
                <a16:creationId xmlns:a16="http://schemas.microsoft.com/office/drawing/2014/main" id="{C54EF3D0-9E6E-480F-96AC-0DBF16C69689}"/>
              </a:ext>
            </a:extLst>
          </p:cNvPr>
          <p:cNvPicPr>
            <a:picLocks noChangeAspect="1"/>
          </p:cNvPicPr>
          <p:nvPr/>
        </p:nvPicPr>
        <p:blipFill rotWithShape="1">
          <a:blip r:embed="rId5">
            <a:extLst>
              <a:ext uri="{28A0092B-C50C-407E-A947-70E740481C1C}">
                <a14:useLocalDpi xmlns:a14="http://schemas.microsoft.com/office/drawing/2010/main" val="0"/>
              </a:ext>
            </a:extLst>
          </a:blip>
          <a:srcRect t="28422" b="18529"/>
          <a:stretch/>
        </p:blipFill>
        <p:spPr>
          <a:xfrm>
            <a:off x="6231750" y="1176208"/>
            <a:ext cx="4542930" cy="1788931"/>
          </a:xfrm>
          <a:prstGeom prst="rect">
            <a:avLst/>
          </a:prstGeom>
        </p:spPr>
      </p:pic>
      <p:pic>
        <p:nvPicPr>
          <p:cNvPr id="5" name="图片 4">
            <a:extLst>
              <a:ext uri="{FF2B5EF4-FFF2-40B4-BE49-F238E27FC236}">
                <a16:creationId xmlns:a16="http://schemas.microsoft.com/office/drawing/2014/main" id="{AC7229FB-66CF-47B2-9BAB-94B0378674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12" t="41623" r="12205" b="2166"/>
          <a:stretch/>
        </p:blipFill>
        <p:spPr>
          <a:xfrm>
            <a:off x="6323126" y="5109961"/>
            <a:ext cx="4542930" cy="1528386"/>
          </a:xfrm>
          <a:prstGeom prst="rect">
            <a:avLst/>
          </a:prstGeom>
        </p:spPr>
      </p:pic>
      <p:pic>
        <p:nvPicPr>
          <p:cNvPr id="1026" name="Picture 2" descr="Determining Proper Burst Size for Traffic Policers - TechLibrary - Juniper  Networks">
            <a:extLst>
              <a:ext uri="{FF2B5EF4-FFF2-40B4-BE49-F238E27FC236}">
                <a16:creationId xmlns:a16="http://schemas.microsoft.com/office/drawing/2014/main" id="{B38696B6-BD60-4EFF-AF94-20AD0565A1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704" y="2902463"/>
            <a:ext cx="4324344" cy="212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 10">
            <a:extLst>
              <a:ext uri="{FF2B5EF4-FFF2-40B4-BE49-F238E27FC236}">
                <a16:creationId xmlns:a16="http://schemas.microsoft.com/office/drawing/2014/main" id="{89021620-E2E1-44E1-A0F6-8A84BDE64865}"/>
              </a:ext>
            </a:extLst>
          </p:cNvPr>
          <p:cNvSpPr/>
          <p:nvPr/>
        </p:nvSpPr>
        <p:spPr>
          <a:xfrm>
            <a:off x="9097819" y="1632153"/>
            <a:ext cx="424872" cy="1099127"/>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13" name="椭圆 12">
            <a:extLst>
              <a:ext uri="{FF2B5EF4-FFF2-40B4-BE49-F238E27FC236}">
                <a16:creationId xmlns:a16="http://schemas.microsoft.com/office/drawing/2014/main" id="{0CF57B06-9D1A-4531-9E5F-A1ED007290C9}"/>
              </a:ext>
            </a:extLst>
          </p:cNvPr>
          <p:cNvSpPr/>
          <p:nvPr/>
        </p:nvSpPr>
        <p:spPr>
          <a:xfrm>
            <a:off x="8063344" y="3006035"/>
            <a:ext cx="249383" cy="1339005"/>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14" name="椭圆 13">
            <a:extLst>
              <a:ext uri="{FF2B5EF4-FFF2-40B4-BE49-F238E27FC236}">
                <a16:creationId xmlns:a16="http://schemas.microsoft.com/office/drawing/2014/main" id="{928EA97A-A3F9-4B10-8D4C-BAEB540EBFF5}"/>
              </a:ext>
            </a:extLst>
          </p:cNvPr>
          <p:cNvSpPr/>
          <p:nvPr/>
        </p:nvSpPr>
        <p:spPr>
          <a:xfrm>
            <a:off x="8973127" y="5198015"/>
            <a:ext cx="249383" cy="1339005"/>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custDataLst>
      <p:tags r:id="rId1"/>
    </p:custDataLst>
    <p:extLst>
      <p:ext uri="{BB962C8B-B14F-4D97-AF65-F5344CB8AC3E}">
        <p14:creationId xmlns:p14="http://schemas.microsoft.com/office/powerpoint/2010/main" val="37059771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DB84E58B-764D-4F87-80C4-CEB728A06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817" y="2770890"/>
            <a:ext cx="4460909" cy="3585460"/>
          </a:xfrm>
          <a:prstGeom prst="rect">
            <a:avLst/>
          </a:prstGeom>
        </p:spPr>
      </p:pic>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6</a:t>
            </a:fld>
            <a:endParaRPr lang="zh-CN" altLang="en-US" dirty="0"/>
          </a:p>
        </p:txBody>
      </p:sp>
      <p:sp>
        <p:nvSpPr>
          <p:cNvPr id="27" name="内容占位符 2">
            <a:extLst>
              <a:ext uri="{FF2B5EF4-FFF2-40B4-BE49-F238E27FC236}">
                <a16:creationId xmlns:a16="http://schemas.microsoft.com/office/drawing/2014/main" id="{5283936E-386B-4F4E-8F08-F7F0EAE02E15}"/>
              </a:ext>
            </a:extLst>
          </p:cNvPr>
          <p:cNvSpPr txBox="1">
            <a:spLocks/>
          </p:cNvSpPr>
          <p:nvPr/>
        </p:nvSpPr>
        <p:spPr>
          <a:xfrm>
            <a:off x="500933" y="1836724"/>
            <a:ext cx="11067553" cy="812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 altLang="zh-CN" b="1" dirty="0">
                <a:solidFill>
                  <a:srgbClr val="000000"/>
                </a:solidFill>
                <a:latin typeface="Times New Roman" panose="02020603050405020304" pitchFamily="18" charset="0"/>
                <a:cs typeface="Times New Roman" panose="02020603050405020304" pitchFamily="18" charset="0"/>
              </a:rPr>
              <a:t>O</a:t>
            </a:r>
            <a:r>
              <a:rPr lang="en-US" altLang="zh-CN" b="1" dirty="0" err="1">
                <a:solidFill>
                  <a:srgbClr val="000000"/>
                </a:solidFill>
                <a:latin typeface="Times New Roman" panose="02020603050405020304" pitchFamily="18" charset="0"/>
                <a:cs typeface="Times New Roman" panose="02020603050405020304" pitchFamily="18" charset="0"/>
              </a:rPr>
              <a:t>ther</a:t>
            </a:r>
            <a:r>
              <a:rPr lang="en-US" altLang="zh-CN" b="1" dirty="0">
                <a:solidFill>
                  <a:srgbClr val="000000"/>
                </a:solidFill>
                <a:latin typeface="Times New Roman" panose="02020603050405020304" pitchFamily="18" charset="0"/>
                <a:cs typeface="Times New Roman" panose="02020603050405020304" pitchFamily="18" charset="0"/>
              </a:rPr>
              <a:t> definition</a:t>
            </a:r>
            <a:r>
              <a:rPr lang="zh-CN" altLang="en-US" b="1" dirty="0">
                <a:solidFill>
                  <a:srgbClr val="000000"/>
                </a:solidFill>
                <a:latin typeface="Times New Roman" panose="02020603050405020304" pitchFamily="18" charset="0"/>
                <a:cs typeface="Times New Roman" panose="02020603050405020304" pitchFamily="18" charset="0"/>
              </a:rPr>
              <a:t>：</a:t>
            </a:r>
            <a:r>
              <a:rPr lang="en-US" altLang="zh-CN" b="1" dirty="0">
                <a:solidFill>
                  <a:srgbClr val="000000"/>
                </a:solidFill>
                <a:latin typeface="Times New Roman" panose="02020603050405020304" pitchFamily="18" charset="0"/>
                <a:cs typeface="Times New Roman" panose="02020603050405020304" pitchFamily="18" charset="0"/>
              </a:rPr>
              <a:t>Acceleration</a:t>
            </a:r>
            <a:endParaRPr lang="en" altLang="zh-CN" b="1" dirty="0">
              <a:solidFill>
                <a:srgbClr val="000000"/>
              </a:solidFill>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E69062DB-8617-4246-A359-93ECD4CD53AF}"/>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pic>
        <p:nvPicPr>
          <p:cNvPr id="4" name="图片 3">
            <a:extLst>
              <a:ext uri="{FF2B5EF4-FFF2-40B4-BE49-F238E27FC236}">
                <a16:creationId xmlns:a16="http://schemas.microsoft.com/office/drawing/2014/main" id="{5F7A85A8-5545-4826-9995-0A01978A7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089" y="2770890"/>
            <a:ext cx="4460909" cy="3585460"/>
          </a:xfrm>
          <a:prstGeom prst="rect">
            <a:avLst/>
          </a:prstGeom>
        </p:spPr>
      </p:pic>
      <p:sp>
        <p:nvSpPr>
          <p:cNvPr id="5" name="椭圆 4">
            <a:extLst>
              <a:ext uri="{FF2B5EF4-FFF2-40B4-BE49-F238E27FC236}">
                <a16:creationId xmlns:a16="http://schemas.microsoft.com/office/drawing/2014/main" id="{CE0C6FD4-BF24-4421-A459-C524F54E1DC3}"/>
              </a:ext>
            </a:extLst>
          </p:cNvPr>
          <p:cNvSpPr/>
          <p:nvPr/>
        </p:nvSpPr>
        <p:spPr>
          <a:xfrm>
            <a:off x="5043055" y="3749964"/>
            <a:ext cx="424872" cy="210619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6" name="文本框 5">
            <a:extLst>
              <a:ext uri="{FF2B5EF4-FFF2-40B4-BE49-F238E27FC236}">
                <a16:creationId xmlns:a16="http://schemas.microsoft.com/office/drawing/2014/main" id="{407199CE-8C41-437E-910C-6BAE4134A0D9}"/>
              </a:ext>
            </a:extLst>
          </p:cNvPr>
          <p:cNvSpPr txBox="1"/>
          <p:nvPr/>
        </p:nvSpPr>
        <p:spPr>
          <a:xfrm>
            <a:off x="5351332" y="2791536"/>
            <a:ext cx="2535731" cy="461665"/>
          </a:xfrm>
          <a:prstGeom prst="rect">
            <a:avLst/>
          </a:prstGeom>
          <a:noFill/>
        </p:spPr>
        <p:txBody>
          <a:bodyPr wrap="square" rtlCol="0">
            <a:spAutoFit/>
          </a:bodyPr>
          <a:lstStyle/>
          <a:p>
            <a:r>
              <a:rPr lang="en-US" altLang="zh-CN" sz="2400" dirty="0">
                <a:solidFill>
                  <a:srgbClr val="000000"/>
                </a:solidFill>
              </a:rPr>
              <a:t>Large acceleration</a:t>
            </a:r>
            <a:endParaRPr lang="zh-MO" altLang="en-US" sz="2400" dirty="0">
              <a:solidFill>
                <a:srgbClr val="000000"/>
              </a:solidFill>
            </a:endParaRPr>
          </a:p>
        </p:txBody>
      </p:sp>
    </p:spTree>
    <p:extLst>
      <p:ext uri="{BB962C8B-B14F-4D97-AF65-F5344CB8AC3E}">
        <p14:creationId xmlns:p14="http://schemas.microsoft.com/office/powerpoint/2010/main" val="18499784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7</a:t>
            </a:fld>
            <a:endParaRPr lang="zh-CN" altLang="en-US" dirty="0"/>
          </a:p>
        </p:txBody>
      </p:sp>
      <p:sp>
        <p:nvSpPr>
          <p:cNvPr id="27" name="内容占位符 2">
            <a:extLst>
              <a:ext uri="{FF2B5EF4-FFF2-40B4-BE49-F238E27FC236}">
                <a16:creationId xmlns:a16="http://schemas.microsoft.com/office/drawing/2014/main" id="{5283936E-386B-4F4E-8F08-F7F0EAE02E15}"/>
              </a:ext>
            </a:extLst>
          </p:cNvPr>
          <p:cNvSpPr txBox="1">
            <a:spLocks/>
          </p:cNvSpPr>
          <p:nvPr/>
        </p:nvSpPr>
        <p:spPr>
          <a:xfrm>
            <a:off x="500933" y="1836724"/>
            <a:ext cx="1106755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 altLang="zh-CN" b="1" dirty="0">
                <a:solidFill>
                  <a:srgbClr val="000000"/>
                </a:solidFill>
                <a:latin typeface="Times New Roman" panose="02020603050405020304" pitchFamily="18" charset="0"/>
                <a:cs typeface="Times New Roman" panose="02020603050405020304" pitchFamily="18" charset="0"/>
              </a:rPr>
              <a:t>R</a:t>
            </a:r>
            <a:r>
              <a:rPr lang="en-US" altLang="zh-CN" b="1" dirty="0" err="1">
                <a:solidFill>
                  <a:srgbClr val="000000"/>
                </a:solidFill>
                <a:latin typeface="Times New Roman" panose="02020603050405020304" pitchFamily="18" charset="0"/>
                <a:cs typeface="Times New Roman" panose="02020603050405020304" pitchFamily="18" charset="0"/>
              </a:rPr>
              <a:t>eal</a:t>
            </a:r>
            <a:r>
              <a:rPr lang="en-US" altLang="zh-CN" b="1" dirty="0">
                <a:solidFill>
                  <a:srgbClr val="000000"/>
                </a:solidFill>
                <a:latin typeface="Times New Roman" panose="02020603050405020304" pitchFamily="18" charset="0"/>
                <a:cs typeface="Times New Roman" panose="02020603050405020304" pitchFamily="18" charset="0"/>
              </a:rPr>
              <a:t>-time burst detection</a:t>
            </a:r>
            <a:endParaRPr lang="en" altLang="zh-CN" b="1" dirty="0">
              <a:solidFill>
                <a:srgbClr val="000000"/>
              </a:solidFill>
              <a:latin typeface="Times New Roman" panose="02020603050405020304" pitchFamily="18" charset="0"/>
              <a:cs typeface="Times New Roman" panose="02020603050405020304" pitchFamily="18" charset="0"/>
            </a:endParaRPr>
          </a:p>
          <a:p>
            <a:pPr>
              <a:lnSpc>
                <a:spcPct val="170000"/>
              </a:lnSpc>
            </a:pPr>
            <a:r>
              <a:rPr lang="en-US" altLang="zh-CN" dirty="0">
                <a:solidFill>
                  <a:srgbClr val="000000"/>
                </a:solidFill>
              </a:rPr>
              <a:t>Fast:</a:t>
            </a:r>
            <a:r>
              <a:rPr lang="zh-CN" altLang="en-US" dirty="0">
                <a:solidFill>
                  <a:srgbClr val="000000"/>
                </a:solidFill>
              </a:rPr>
              <a:t> </a:t>
            </a:r>
            <a:r>
              <a:rPr lang="en-US" altLang="zh-CN" dirty="0">
                <a:solidFill>
                  <a:srgbClr val="000000"/>
                </a:solidFill>
              </a:rPr>
              <a:t>the data structure need to handle high-speed data stream</a:t>
            </a:r>
          </a:p>
          <a:p>
            <a:pPr>
              <a:lnSpc>
                <a:spcPct val="170000"/>
              </a:lnSpc>
            </a:pPr>
            <a:r>
              <a:rPr lang="en-US" altLang="zh-CN" dirty="0">
                <a:solidFill>
                  <a:srgbClr val="000000"/>
                </a:solidFill>
              </a:rPr>
              <a:t>Accurate: its precision and recall rate must be high</a:t>
            </a:r>
          </a:p>
          <a:p>
            <a:pPr>
              <a:lnSpc>
                <a:spcPct val="170000"/>
              </a:lnSpc>
            </a:pPr>
            <a:r>
              <a:rPr lang="en" altLang="zh-CN" dirty="0">
                <a:solidFill>
                  <a:srgbClr val="000000"/>
                </a:solidFill>
              </a:rPr>
              <a:t>Compact: it must be small enough to be held in L2 cache</a:t>
            </a:r>
          </a:p>
        </p:txBody>
      </p:sp>
      <p:sp>
        <p:nvSpPr>
          <p:cNvPr id="7" name="矩形 6">
            <a:extLst>
              <a:ext uri="{FF2B5EF4-FFF2-40B4-BE49-F238E27FC236}">
                <a16:creationId xmlns:a16="http://schemas.microsoft.com/office/drawing/2014/main" id="{74AFD5FF-808B-40CE-BD81-6F40BFA19329}"/>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Tree>
    <p:extLst>
      <p:ext uri="{BB962C8B-B14F-4D97-AF65-F5344CB8AC3E}">
        <p14:creationId xmlns:p14="http://schemas.microsoft.com/office/powerpoint/2010/main" val="3737952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8</a:t>
            </a:fld>
            <a:endParaRPr lang="zh-CN" altLang="en-US" dirty="0"/>
          </a:p>
        </p:txBody>
      </p:sp>
      <p:sp>
        <p:nvSpPr>
          <p:cNvPr id="27" name="内容占位符 2">
            <a:extLst>
              <a:ext uri="{FF2B5EF4-FFF2-40B4-BE49-F238E27FC236}">
                <a16:creationId xmlns:a16="http://schemas.microsoft.com/office/drawing/2014/main" id="{5283936E-386B-4F4E-8F08-F7F0EAE02E15}"/>
              </a:ext>
            </a:extLst>
          </p:cNvPr>
          <p:cNvSpPr txBox="1">
            <a:spLocks/>
          </p:cNvSpPr>
          <p:nvPr/>
        </p:nvSpPr>
        <p:spPr>
          <a:xfrm>
            <a:off x="500934" y="1836724"/>
            <a:ext cx="476379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 altLang="zh-CN" b="1" dirty="0">
                <a:solidFill>
                  <a:srgbClr val="000000"/>
                </a:solidFill>
                <a:latin typeface="Times New Roman" panose="02020603050405020304" pitchFamily="18" charset="0"/>
                <a:cs typeface="Times New Roman" panose="02020603050405020304" pitchFamily="18" charset="0"/>
              </a:rPr>
              <a:t>Best Solution: Sketch</a:t>
            </a:r>
          </a:p>
          <a:p>
            <a:pPr>
              <a:lnSpc>
                <a:spcPct val="170000"/>
              </a:lnSpc>
            </a:pPr>
            <a:r>
              <a:rPr lang="en-US" altLang="zh-CN" sz="2800" dirty="0">
                <a:solidFill>
                  <a:srgbClr val="000000"/>
                </a:solidFill>
              </a:rPr>
              <a:t>Memory efficient </a:t>
            </a:r>
          </a:p>
          <a:p>
            <a:pPr>
              <a:lnSpc>
                <a:spcPct val="170000"/>
              </a:lnSpc>
            </a:pPr>
            <a:r>
              <a:rPr lang="en-US" altLang="zh-CN" sz="2800" dirty="0">
                <a:solidFill>
                  <a:srgbClr val="000000"/>
                </a:solidFill>
              </a:rPr>
              <a:t>Fast </a:t>
            </a:r>
            <a:r>
              <a:rPr lang="en-US" altLang="zh-CN" dirty="0">
                <a:solidFill>
                  <a:srgbClr val="000000"/>
                </a:solidFill>
              </a:rPr>
              <a:t>(O(1) time complexity)</a:t>
            </a:r>
            <a:endParaRPr lang="en-US" altLang="zh-CN" sz="2800" dirty="0">
              <a:solidFill>
                <a:srgbClr val="000000"/>
              </a:solidFill>
            </a:endParaRPr>
          </a:p>
          <a:p>
            <a:pPr>
              <a:lnSpc>
                <a:spcPct val="170000"/>
              </a:lnSpc>
            </a:pPr>
            <a:r>
              <a:rPr lang="en-US" altLang="zh-CN" sz="2800" dirty="0">
                <a:solidFill>
                  <a:srgbClr val="000000"/>
                </a:solidFill>
              </a:rPr>
              <a:t>Controllable accuracy</a:t>
            </a:r>
            <a:endParaRPr lang="en" altLang="zh-CN" dirty="0">
              <a:solidFill>
                <a:srgbClr val="000000"/>
              </a:solidFill>
            </a:endParaRPr>
          </a:p>
        </p:txBody>
      </p:sp>
      <p:sp>
        <p:nvSpPr>
          <p:cNvPr id="7" name="矩形 6">
            <a:extLst>
              <a:ext uri="{FF2B5EF4-FFF2-40B4-BE49-F238E27FC236}">
                <a16:creationId xmlns:a16="http://schemas.microsoft.com/office/drawing/2014/main" id="{9329EEC1-1183-4504-9C47-3F18DCDFE7BE}"/>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graphicFrame>
        <p:nvGraphicFramePr>
          <p:cNvPr id="8" name="表格 2">
            <a:extLst>
              <a:ext uri="{FF2B5EF4-FFF2-40B4-BE49-F238E27FC236}">
                <a16:creationId xmlns:a16="http://schemas.microsoft.com/office/drawing/2014/main" id="{82B0606B-79BF-4DD0-B3D1-60212F542C9E}"/>
              </a:ext>
            </a:extLst>
          </p:cNvPr>
          <p:cNvGraphicFramePr>
            <a:graphicFrameLocks noGrp="1"/>
          </p:cNvGraphicFramePr>
          <p:nvPr>
            <p:extLst>
              <p:ext uri="{D42A27DB-BD31-4B8C-83A1-F6EECF244321}">
                <p14:modId xmlns:p14="http://schemas.microsoft.com/office/powerpoint/2010/main" val="1139012652"/>
              </p:ext>
            </p:extLst>
          </p:nvPr>
        </p:nvGraphicFramePr>
        <p:xfrm>
          <a:off x="5889388" y="3497942"/>
          <a:ext cx="5068044" cy="370840"/>
        </p:xfrm>
        <a:graphic>
          <a:graphicData uri="http://schemas.openxmlformats.org/drawingml/2006/table">
            <a:tbl>
              <a:tblPr firstRow="1" bandRow="1">
                <a:tableStyleId>{5C22544A-7EE6-4342-B048-85BDC9FD1C3A}</a:tableStyleId>
              </a:tblPr>
              <a:tblGrid>
                <a:gridCol w="563116">
                  <a:extLst>
                    <a:ext uri="{9D8B030D-6E8A-4147-A177-3AD203B41FA5}">
                      <a16:colId xmlns:a16="http://schemas.microsoft.com/office/drawing/2014/main" val="681036002"/>
                    </a:ext>
                  </a:extLst>
                </a:gridCol>
                <a:gridCol w="563116">
                  <a:extLst>
                    <a:ext uri="{9D8B030D-6E8A-4147-A177-3AD203B41FA5}">
                      <a16:colId xmlns:a16="http://schemas.microsoft.com/office/drawing/2014/main" val="837485053"/>
                    </a:ext>
                  </a:extLst>
                </a:gridCol>
                <a:gridCol w="563116">
                  <a:extLst>
                    <a:ext uri="{9D8B030D-6E8A-4147-A177-3AD203B41FA5}">
                      <a16:colId xmlns:a16="http://schemas.microsoft.com/office/drawing/2014/main" val="1114385118"/>
                    </a:ext>
                  </a:extLst>
                </a:gridCol>
                <a:gridCol w="563116">
                  <a:extLst>
                    <a:ext uri="{9D8B030D-6E8A-4147-A177-3AD203B41FA5}">
                      <a16:colId xmlns:a16="http://schemas.microsoft.com/office/drawing/2014/main" val="1834129019"/>
                    </a:ext>
                  </a:extLst>
                </a:gridCol>
                <a:gridCol w="563116">
                  <a:extLst>
                    <a:ext uri="{9D8B030D-6E8A-4147-A177-3AD203B41FA5}">
                      <a16:colId xmlns:a16="http://schemas.microsoft.com/office/drawing/2014/main" val="1280903809"/>
                    </a:ext>
                  </a:extLst>
                </a:gridCol>
                <a:gridCol w="563116">
                  <a:extLst>
                    <a:ext uri="{9D8B030D-6E8A-4147-A177-3AD203B41FA5}">
                      <a16:colId xmlns:a16="http://schemas.microsoft.com/office/drawing/2014/main" val="2176932385"/>
                    </a:ext>
                  </a:extLst>
                </a:gridCol>
                <a:gridCol w="563116">
                  <a:extLst>
                    <a:ext uri="{9D8B030D-6E8A-4147-A177-3AD203B41FA5}">
                      <a16:colId xmlns:a16="http://schemas.microsoft.com/office/drawing/2014/main" val="4252631573"/>
                    </a:ext>
                  </a:extLst>
                </a:gridCol>
                <a:gridCol w="563116">
                  <a:extLst>
                    <a:ext uri="{9D8B030D-6E8A-4147-A177-3AD203B41FA5}">
                      <a16:colId xmlns:a16="http://schemas.microsoft.com/office/drawing/2014/main" val="435679652"/>
                    </a:ext>
                  </a:extLst>
                </a:gridCol>
                <a:gridCol w="563116">
                  <a:extLst>
                    <a:ext uri="{9D8B030D-6E8A-4147-A177-3AD203B41FA5}">
                      <a16:colId xmlns:a16="http://schemas.microsoft.com/office/drawing/2014/main" val="2298716049"/>
                    </a:ext>
                  </a:extLst>
                </a:gridCol>
              </a:tblGrid>
              <a:tr h="370840">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tc>
                  <a:txBody>
                    <a:bodyPr/>
                    <a:lstStyle/>
                    <a:p>
                      <a:endParaRPr lang="zh-MO" alt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515265015"/>
                  </a:ext>
                </a:extLst>
              </a:tr>
            </a:tbl>
          </a:graphicData>
        </a:graphic>
      </p:graphicFrame>
      <p:cxnSp>
        <p:nvCxnSpPr>
          <p:cNvPr id="3" name="直接箭头连接符 2">
            <a:extLst>
              <a:ext uri="{FF2B5EF4-FFF2-40B4-BE49-F238E27FC236}">
                <a16:creationId xmlns:a16="http://schemas.microsoft.com/office/drawing/2014/main" id="{1BDEF6CD-9D5C-40AE-B6D8-987A2A2D3EFD}"/>
              </a:ext>
            </a:extLst>
          </p:cNvPr>
          <p:cNvCxnSpPr>
            <a:cxnSpLocks/>
            <a:stCxn id="11" idx="4"/>
          </p:cNvCxnSpPr>
          <p:nvPr/>
        </p:nvCxnSpPr>
        <p:spPr>
          <a:xfrm>
            <a:off x="8423410" y="2661929"/>
            <a:ext cx="0" cy="66772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DBD0C108-B66A-4592-B694-9F4922F9B49D}"/>
              </a:ext>
            </a:extLst>
          </p:cNvPr>
          <p:cNvSpPr/>
          <p:nvPr/>
        </p:nvSpPr>
        <p:spPr>
          <a:xfrm>
            <a:off x="8151335" y="2117779"/>
            <a:ext cx="544150" cy="544150"/>
          </a:xfrm>
          <a:prstGeom prst="ellipse">
            <a:avLst/>
          </a:prstGeom>
          <a:solidFill>
            <a:srgbClr val="4472C4">
              <a:lumMod val="20000"/>
              <a:lumOff val="8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MO" altLang="en-US" sz="1800" b="0" i="0" u="none" strike="noStrike" kern="0" cap="none" spc="0" normalizeH="0" baseline="0" noProof="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1B5900E-EE9E-4D3E-830C-C9AFFC3B7B67}"/>
                  </a:ext>
                </a:extLst>
              </p:cNvPr>
              <p:cNvSpPr txBox="1"/>
              <p:nvPr/>
            </p:nvSpPr>
            <p:spPr>
              <a:xfrm>
                <a:off x="8114333" y="2117779"/>
                <a:ext cx="6068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m:oMathPara>
                </a14:m>
                <a:endParaRPr lang="zh-MO"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C1B5900E-EE9E-4D3E-830C-C9AFFC3B7B67}"/>
                  </a:ext>
                </a:extLst>
              </p:cNvPr>
              <p:cNvSpPr txBox="1">
                <a:spLocks noRot="1" noChangeAspect="1" noMove="1" noResize="1" noEditPoints="1" noAdjustHandles="1" noChangeArrowheads="1" noChangeShapeType="1" noTextEdit="1"/>
              </p:cNvSpPr>
              <p:nvPr/>
            </p:nvSpPr>
            <p:spPr>
              <a:xfrm>
                <a:off x="8114333" y="2117779"/>
                <a:ext cx="606882" cy="461665"/>
              </a:xfrm>
              <a:prstGeom prst="rect">
                <a:avLst/>
              </a:prstGeom>
              <a:blipFill>
                <a:blip r:embed="rId4"/>
                <a:stretch>
                  <a:fillRect b="-2632"/>
                </a:stretch>
              </a:blipFill>
            </p:spPr>
            <p:txBody>
              <a:bodyPr/>
              <a:lstStyle/>
              <a:p>
                <a:r>
                  <a:rPr lang="zh-MO" altLang="en-US">
                    <a:noFill/>
                  </a:rPr>
                  <a:t> </a:t>
                </a:r>
              </a:p>
            </p:txBody>
          </p:sp>
        </mc:Fallback>
      </mc:AlternateContent>
      <p:cxnSp>
        <p:nvCxnSpPr>
          <p:cNvPr id="14" name="直接箭头连接符 13">
            <a:extLst>
              <a:ext uri="{FF2B5EF4-FFF2-40B4-BE49-F238E27FC236}">
                <a16:creationId xmlns:a16="http://schemas.microsoft.com/office/drawing/2014/main" id="{F4F101D4-C243-40B4-BE1D-54B9F0A96A24}"/>
              </a:ext>
            </a:extLst>
          </p:cNvPr>
          <p:cNvCxnSpPr>
            <a:cxnSpLocks/>
          </p:cNvCxnSpPr>
          <p:nvPr/>
        </p:nvCxnSpPr>
        <p:spPr>
          <a:xfrm>
            <a:off x="8423410" y="4001599"/>
            <a:ext cx="0" cy="93980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8E8CC32-9F14-4360-BF5E-6DFC19353D5F}"/>
                  </a:ext>
                </a:extLst>
              </p:cNvPr>
              <p:cNvSpPr txBox="1"/>
              <p:nvPr/>
            </p:nvSpPr>
            <p:spPr>
              <a:xfrm>
                <a:off x="6344212" y="4990872"/>
                <a:ext cx="4147123" cy="830997"/>
              </a:xfrm>
              <a:prstGeom prst="rect">
                <a:avLst/>
              </a:prstGeom>
              <a:noFill/>
            </p:spPr>
            <p:txBody>
              <a:bodyPr wrap="square" rtlCol="0">
                <a:spAutoFit/>
              </a:bodyPr>
              <a:lstStyle/>
              <a:p>
                <a:r>
                  <a:rPr lang="en-US" altLang="zh-MO" sz="2400" dirty="0">
                    <a:solidFill>
                      <a:prstClr val="black"/>
                    </a:solidFill>
                  </a:rPr>
                  <a:t>T</a:t>
                </a:r>
                <a:r>
                  <a:rPr lang="en-US" altLang="zh-CN" sz="2400" dirty="0">
                    <a:solidFill>
                      <a:prstClr val="black"/>
                    </a:solidFill>
                  </a:rPr>
                  <a:t>he frequency estimation of </a:t>
                </a:r>
                <a14:m>
                  <m:oMath xmlns:m="http://schemas.openxmlformats.org/officeDocument/2006/math">
                    <m:sSub>
                      <m:sSubPr>
                        <m:ctrlPr>
                          <a:rPr lang="en-US" altLang="zh-MO" sz="2400" i="1" smtClean="0">
                            <a:solidFill>
                              <a:prstClr val="black"/>
                            </a:solidFill>
                            <a:latin typeface="Cambria Math" panose="02040503050406030204" pitchFamily="18" charset="0"/>
                          </a:rPr>
                        </m:ctrlPr>
                      </m:sSubPr>
                      <m:e>
                        <m:r>
                          <a:rPr lang="en-US" altLang="zh-MO" sz="2400" i="1" smtClean="0">
                            <a:solidFill>
                              <a:prstClr val="black"/>
                            </a:solidFill>
                            <a:latin typeface="Cambria Math" panose="02040503050406030204" pitchFamily="18" charset="0"/>
                          </a:rPr>
                          <m:t>𝑒</m:t>
                        </m:r>
                      </m:e>
                      <m:sub>
                        <m:r>
                          <a:rPr lang="en-US" altLang="zh-MO" sz="2400" b="0" i="1" smtClean="0">
                            <a:solidFill>
                              <a:prstClr val="black"/>
                            </a:solidFill>
                            <a:latin typeface="Cambria Math" panose="02040503050406030204" pitchFamily="18" charset="0"/>
                          </a:rPr>
                          <m:t>1</m:t>
                        </m:r>
                      </m:sub>
                    </m:sSub>
                  </m:oMath>
                </a14:m>
                <a:endParaRPr lang="zh-MO" altLang="en-US" sz="2400" dirty="0">
                  <a:solidFill>
                    <a:prstClr val="black"/>
                  </a:solidFill>
                  <a:latin typeface="Times New Roman" panose="02020603050405020304" pitchFamily="18" charset="0"/>
                  <a:cs typeface="Times New Roman" panose="02020603050405020304" pitchFamily="18" charset="0"/>
                </a:endParaRPr>
              </a:p>
              <a:p>
                <a:r>
                  <a:rPr lang="en-US" altLang="zh-CN" sz="2400" dirty="0">
                    <a:solidFill>
                      <a:prstClr val="black"/>
                    </a:solidFill>
                  </a:rPr>
                  <a:t> </a:t>
                </a:r>
                <a:endParaRPr lang="zh-MO" altLang="en-US" sz="2400" dirty="0"/>
              </a:p>
            </p:txBody>
          </p:sp>
        </mc:Choice>
        <mc:Fallback xmlns="">
          <p:sp>
            <p:nvSpPr>
              <p:cNvPr id="6" name="文本框 5">
                <a:extLst>
                  <a:ext uri="{FF2B5EF4-FFF2-40B4-BE49-F238E27FC236}">
                    <a16:creationId xmlns:a16="http://schemas.microsoft.com/office/drawing/2014/main" id="{08E8CC32-9F14-4360-BF5E-6DFC19353D5F}"/>
                  </a:ext>
                </a:extLst>
              </p:cNvPr>
              <p:cNvSpPr txBox="1">
                <a:spLocks noRot="1" noChangeAspect="1" noMove="1" noResize="1" noEditPoints="1" noAdjustHandles="1" noChangeArrowheads="1" noChangeShapeType="1" noTextEdit="1"/>
              </p:cNvSpPr>
              <p:nvPr/>
            </p:nvSpPr>
            <p:spPr>
              <a:xfrm>
                <a:off x="6344212" y="4990872"/>
                <a:ext cx="4147123" cy="830997"/>
              </a:xfrm>
              <a:prstGeom prst="rect">
                <a:avLst/>
              </a:prstGeom>
              <a:blipFill>
                <a:blip r:embed="rId5"/>
                <a:stretch>
                  <a:fillRect l="-2353" t="-5882"/>
                </a:stretch>
              </a:blipFill>
            </p:spPr>
            <p:txBody>
              <a:bodyPr/>
              <a:lstStyle/>
              <a:p>
                <a:r>
                  <a:rPr lang="zh-MO" altLang="en-US">
                    <a:noFill/>
                  </a:rPr>
                  <a:t> </a:t>
                </a:r>
              </a:p>
            </p:txBody>
          </p:sp>
        </mc:Fallback>
      </mc:AlternateContent>
      <p:sp>
        <p:nvSpPr>
          <p:cNvPr id="9" name="文本框 8">
            <a:extLst>
              <a:ext uri="{FF2B5EF4-FFF2-40B4-BE49-F238E27FC236}">
                <a16:creationId xmlns:a16="http://schemas.microsoft.com/office/drawing/2014/main" id="{D06BEECF-E4C4-40F1-99F5-2072B11EDF96}"/>
              </a:ext>
            </a:extLst>
          </p:cNvPr>
          <p:cNvSpPr txBox="1"/>
          <p:nvPr/>
        </p:nvSpPr>
        <p:spPr>
          <a:xfrm>
            <a:off x="4490080" y="1507564"/>
            <a:ext cx="2798615" cy="523220"/>
          </a:xfrm>
          <a:prstGeom prst="rect">
            <a:avLst/>
          </a:prstGeom>
          <a:noFill/>
        </p:spPr>
        <p:txBody>
          <a:bodyPr wrap="square" rtlCol="0">
            <a:spAutoFit/>
          </a:bodyPr>
          <a:lstStyle/>
          <a:p>
            <a:r>
              <a:rPr lang="en-US" altLang="zh-MO" sz="2800" dirty="0">
                <a:solidFill>
                  <a:srgbClr val="000000"/>
                </a:solidFill>
              </a:rPr>
              <a:t>C</a:t>
            </a:r>
            <a:r>
              <a:rPr lang="en-US" altLang="zh-CN" sz="2800" dirty="0">
                <a:solidFill>
                  <a:srgbClr val="000000"/>
                </a:solidFill>
              </a:rPr>
              <a:t>ount-min Sketch</a:t>
            </a:r>
            <a:r>
              <a:rPr lang="zh-CN" altLang="en-US" sz="2800" dirty="0">
                <a:solidFill>
                  <a:srgbClr val="000000"/>
                </a:solidFill>
              </a:rPr>
              <a:t>：</a:t>
            </a:r>
            <a:endParaRPr lang="zh-MO" altLang="en-US" sz="2800" dirty="0">
              <a:solidFill>
                <a:srgbClr val="000000"/>
              </a:solidFill>
            </a:endParaRPr>
          </a:p>
        </p:txBody>
      </p:sp>
    </p:spTree>
    <p:extLst>
      <p:ext uri="{BB962C8B-B14F-4D97-AF65-F5344CB8AC3E}">
        <p14:creationId xmlns:p14="http://schemas.microsoft.com/office/powerpoint/2010/main" val="842874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41530"/>
            <a:ext cx="656932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Background</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02" y="364144"/>
            <a:ext cx="812064" cy="812064"/>
          </a:xfrm>
          <a:prstGeom prst="rect">
            <a:avLst/>
          </a:prstGeom>
        </p:spPr>
      </p:pic>
      <p:sp>
        <p:nvSpPr>
          <p:cNvPr id="25" name="灯片编号占位符 24"/>
          <p:cNvSpPr>
            <a:spLocks noGrp="1"/>
          </p:cNvSpPr>
          <p:nvPr>
            <p:ph type="sldNum" sz="quarter" idx="10"/>
          </p:nvPr>
        </p:nvSpPr>
        <p:spPr/>
        <p:txBody>
          <a:bodyPr/>
          <a:lstStyle/>
          <a:p>
            <a:fld id="{023126B9-07AC-4BAF-B3D7-FAC1D3999DA4}" type="slidenum">
              <a:rPr lang="zh-CN" altLang="en-US" smtClean="0"/>
              <a:pPr/>
              <a:t>9</a:t>
            </a:fld>
            <a:endParaRPr lang="zh-CN" altLang="en-US" dirty="0"/>
          </a:p>
        </p:txBody>
      </p:sp>
      <p:sp>
        <p:nvSpPr>
          <p:cNvPr id="27" name="内容占位符 2">
            <a:extLst>
              <a:ext uri="{FF2B5EF4-FFF2-40B4-BE49-F238E27FC236}">
                <a16:creationId xmlns:a16="http://schemas.microsoft.com/office/drawing/2014/main" id="{5283936E-386B-4F4E-8F08-F7F0EAE02E15}"/>
              </a:ext>
            </a:extLst>
          </p:cNvPr>
          <p:cNvSpPr txBox="1">
            <a:spLocks/>
          </p:cNvSpPr>
          <p:nvPr/>
        </p:nvSpPr>
        <p:spPr>
          <a:xfrm>
            <a:off x="562223" y="1176208"/>
            <a:ext cx="1106755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altLang="zh-CN" b="1" dirty="0">
                <a:solidFill>
                  <a:srgbClr val="000000"/>
                </a:solidFill>
                <a:latin typeface="Times New Roman" panose="02020603050405020304" pitchFamily="18" charset="0"/>
                <a:cs typeface="Times New Roman" panose="02020603050405020304" pitchFamily="18" charset="0"/>
              </a:rPr>
              <a:t>Related Work</a:t>
            </a:r>
            <a:endParaRPr lang="en" altLang="zh-CN" b="1" dirty="0">
              <a:solidFill>
                <a:srgbClr val="000000"/>
              </a:solidFill>
              <a:latin typeface="Times New Roman" panose="02020603050405020304" pitchFamily="18" charset="0"/>
              <a:cs typeface="Times New Roman" panose="02020603050405020304" pitchFamily="18" charset="0"/>
            </a:endParaRPr>
          </a:p>
          <a:p>
            <a:pPr>
              <a:lnSpc>
                <a:spcPct val="170000"/>
              </a:lnSpc>
            </a:pPr>
            <a:r>
              <a:rPr lang="en-US" altLang="zh-CN" dirty="0" err="1">
                <a:solidFill>
                  <a:srgbClr val="000000"/>
                </a:solidFill>
              </a:rPr>
              <a:t>TopicSketch</a:t>
            </a:r>
            <a:r>
              <a:rPr lang="en-US" altLang="zh-CN" dirty="0">
                <a:solidFill>
                  <a:srgbClr val="000000"/>
                </a:solidFill>
              </a:rPr>
              <a:t>: Burst topic detection</a:t>
            </a:r>
          </a:p>
          <a:p>
            <a:pPr>
              <a:lnSpc>
                <a:spcPct val="170000"/>
              </a:lnSpc>
            </a:pPr>
            <a:r>
              <a:rPr lang="en" altLang="zh-CN" dirty="0">
                <a:solidFill>
                  <a:srgbClr val="000000"/>
                </a:solidFill>
              </a:rPr>
              <a:t>CM-PBE: Resource-efficient burst detection in history</a:t>
            </a:r>
          </a:p>
        </p:txBody>
      </p:sp>
      <p:sp>
        <p:nvSpPr>
          <p:cNvPr id="7" name="矩形 6">
            <a:extLst>
              <a:ext uri="{FF2B5EF4-FFF2-40B4-BE49-F238E27FC236}">
                <a16:creationId xmlns:a16="http://schemas.microsoft.com/office/drawing/2014/main" id="{737F7045-46A8-4582-AD65-B01948694D1B}"/>
              </a:ext>
            </a:extLst>
          </p:cNvPr>
          <p:cNvSpPr/>
          <p:nvPr/>
        </p:nvSpPr>
        <p:spPr>
          <a:xfrm>
            <a:off x="10957432" y="6323960"/>
            <a:ext cx="1234568" cy="534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pic>
        <p:nvPicPr>
          <p:cNvPr id="8" name="图片 7">
            <a:extLst>
              <a:ext uri="{FF2B5EF4-FFF2-40B4-BE49-F238E27FC236}">
                <a16:creationId xmlns:a16="http://schemas.microsoft.com/office/drawing/2014/main" id="{73907B65-F43C-4CE0-ADCD-A03CA84689D4}"/>
              </a:ext>
            </a:extLst>
          </p:cNvPr>
          <p:cNvPicPr>
            <a:picLocks noChangeAspect="1"/>
          </p:cNvPicPr>
          <p:nvPr/>
        </p:nvPicPr>
        <p:blipFill>
          <a:blip r:embed="rId4"/>
          <a:stretch>
            <a:fillRect/>
          </a:stretch>
        </p:blipFill>
        <p:spPr>
          <a:xfrm>
            <a:off x="1022813" y="3746532"/>
            <a:ext cx="2982412" cy="2497235"/>
          </a:xfrm>
          <a:prstGeom prst="rect">
            <a:avLst/>
          </a:prstGeom>
        </p:spPr>
      </p:pic>
      <p:pic>
        <p:nvPicPr>
          <p:cNvPr id="11" name="图片 10">
            <a:extLst>
              <a:ext uri="{FF2B5EF4-FFF2-40B4-BE49-F238E27FC236}">
                <a16:creationId xmlns:a16="http://schemas.microsoft.com/office/drawing/2014/main" id="{FE41680B-F443-46E9-A25A-C955BB16A8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9820" y="3660805"/>
            <a:ext cx="3242627" cy="2606265"/>
          </a:xfrm>
          <a:prstGeom prst="rect">
            <a:avLst/>
          </a:prstGeom>
        </p:spPr>
      </p:pic>
      <p:sp>
        <p:nvSpPr>
          <p:cNvPr id="12" name="椭圆 11">
            <a:extLst>
              <a:ext uri="{FF2B5EF4-FFF2-40B4-BE49-F238E27FC236}">
                <a16:creationId xmlns:a16="http://schemas.microsoft.com/office/drawing/2014/main" id="{D7349938-6DC1-481D-99FE-829BB9BF8FF6}"/>
              </a:ext>
            </a:extLst>
          </p:cNvPr>
          <p:cNvSpPr/>
          <p:nvPr/>
        </p:nvSpPr>
        <p:spPr>
          <a:xfrm>
            <a:off x="1842212" y="3611322"/>
            <a:ext cx="521233" cy="254685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14" name="椭圆 13">
            <a:extLst>
              <a:ext uri="{FF2B5EF4-FFF2-40B4-BE49-F238E27FC236}">
                <a16:creationId xmlns:a16="http://schemas.microsoft.com/office/drawing/2014/main" id="{E8035E43-B4CE-477A-B5F5-9CD825275938}"/>
              </a:ext>
            </a:extLst>
          </p:cNvPr>
          <p:cNvSpPr/>
          <p:nvPr/>
        </p:nvSpPr>
        <p:spPr>
          <a:xfrm>
            <a:off x="2713706" y="3609401"/>
            <a:ext cx="521233" cy="254685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15" name="椭圆 14">
            <a:extLst>
              <a:ext uri="{FF2B5EF4-FFF2-40B4-BE49-F238E27FC236}">
                <a16:creationId xmlns:a16="http://schemas.microsoft.com/office/drawing/2014/main" id="{65141EF7-B212-412B-A80A-7A46D546D7D8}"/>
              </a:ext>
            </a:extLst>
          </p:cNvPr>
          <p:cNvSpPr/>
          <p:nvPr/>
        </p:nvSpPr>
        <p:spPr>
          <a:xfrm>
            <a:off x="6891908" y="3609401"/>
            <a:ext cx="521233" cy="2546850"/>
          </a:xfrm>
          <a:prstGeom prst="ellipse">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MO" altLang="en-US"/>
          </a:p>
        </p:txBody>
      </p:sp>
      <p:sp>
        <p:nvSpPr>
          <p:cNvPr id="2" name="文本框 1">
            <a:extLst>
              <a:ext uri="{FF2B5EF4-FFF2-40B4-BE49-F238E27FC236}">
                <a16:creationId xmlns:a16="http://schemas.microsoft.com/office/drawing/2014/main" id="{9F877C5E-4748-406C-8990-8945C34409A6}"/>
              </a:ext>
            </a:extLst>
          </p:cNvPr>
          <p:cNvSpPr txBox="1"/>
          <p:nvPr/>
        </p:nvSpPr>
        <p:spPr>
          <a:xfrm>
            <a:off x="1341487" y="6267070"/>
            <a:ext cx="2537786" cy="461665"/>
          </a:xfrm>
          <a:prstGeom prst="rect">
            <a:avLst/>
          </a:prstGeom>
          <a:noFill/>
        </p:spPr>
        <p:txBody>
          <a:bodyPr wrap="square" rtlCol="0">
            <a:spAutoFit/>
          </a:bodyPr>
          <a:lstStyle/>
          <a:p>
            <a:r>
              <a:rPr lang="en-US" altLang="zh-CN" sz="2400" dirty="0">
                <a:solidFill>
                  <a:srgbClr val="000000"/>
                </a:solidFill>
              </a:rPr>
              <a:t>Pulse-like pattern</a:t>
            </a:r>
            <a:endParaRPr lang="zh-MO" altLang="en-US" sz="2400" dirty="0">
              <a:solidFill>
                <a:srgbClr val="000000"/>
              </a:solidFill>
            </a:endParaRPr>
          </a:p>
        </p:txBody>
      </p:sp>
      <p:sp>
        <p:nvSpPr>
          <p:cNvPr id="16" name="文本框 15">
            <a:extLst>
              <a:ext uri="{FF2B5EF4-FFF2-40B4-BE49-F238E27FC236}">
                <a16:creationId xmlns:a16="http://schemas.microsoft.com/office/drawing/2014/main" id="{AFCED905-9920-43FE-8151-35529D5EB686}"/>
              </a:ext>
            </a:extLst>
          </p:cNvPr>
          <p:cNvSpPr txBox="1"/>
          <p:nvPr/>
        </p:nvSpPr>
        <p:spPr>
          <a:xfrm>
            <a:off x="5966708" y="6253201"/>
            <a:ext cx="2537786" cy="461665"/>
          </a:xfrm>
          <a:prstGeom prst="rect">
            <a:avLst/>
          </a:prstGeom>
          <a:noFill/>
        </p:spPr>
        <p:txBody>
          <a:bodyPr wrap="square" rtlCol="0">
            <a:spAutoFit/>
          </a:bodyPr>
          <a:lstStyle/>
          <a:p>
            <a:r>
              <a:rPr lang="en-US" altLang="zh-CN" sz="2400" dirty="0">
                <a:solidFill>
                  <a:srgbClr val="000000"/>
                </a:solidFill>
              </a:rPr>
              <a:t>Large acceleration</a:t>
            </a:r>
            <a:endParaRPr lang="zh-MO" altLang="en-US" sz="2400" dirty="0">
              <a:solidFill>
                <a:srgbClr val="000000"/>
              </a:solidFill>
            </a:endParaRPr>
          </a:p>
        </p:txBody>
      </p:sp>
    </p:spTree>
    <p:extLst>
      <p:ext uri="{BB962C8B-B14F-4D97-AF65-F5344CB8AC3E}">
        <p14:creationId xmlns:p14="http://schemas.microsoft.com/office/powerpoint/2010/main" val="36218445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3|0.8|0.7|0.5|0.6|0.4|0.3|0.2|0.2|0.2|0.2|0.2|0.2|0.2|0.2"/>
</p:tagLst>
</file>

<file path=ppt/tags/tag3.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清风素材 https://12sc.taobao.com">
  <a:themeElements>
    <a:clrScheme name="自定义 7">
      <a:dk1>
        <a:srgbClr val="8B0012"/>
      </a:dk1>
      <a:lt1>
        <a:srgbClr val="FFFFFF"/>
      </a:lt1>
      <a:dk2>
        <a:srgbClr val="8B0012"/>
      </a:dk2>
      <a:lt2>
        <a:srgbClr val="F0F0F0"/>
      </a:lt2>
      <a:accent1>
        <a:srgbClr val="C00000"/>
      </a:accent1>
      <a:accent2>
        <a:srgbClr val="8B0012"/>
      </a:accent2>
      <a:accent3>
        <a:srgbClr val="C00000"/>
      </a:accent3>
      <a:accent4>
        <a:srgbClr val="8B0012"/>
      </a:accent4>
      <a:accent5>
        <a:srgbClr val="8B0012"/>
      </a:accent5>
      <a:accent6>
        <a:srgbClr val="FFB4BE"/>
      </a:accent6>
      <a:hlink>
        <a:srgbClr val="450009"/>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7031</TotalTime>
  <Words>3425</Words>
  <Application>Microsoft Office PowerPoint</Application>
  <PresentationFormat>宽屏</PresentationFormat>
  <Paragraphs>319</Paragraphs>
  <Slides>21</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等线</vt:lpstr>
      <vt:lpstr>方正兰亭粗黑_GBK</vt:lpstr>
      <vt:lpstr>微软雅黑</vt:lpstr>
      <vt:lpstr>Arial</vt:lpstr>
      <vt:lpstr>Calibri</vt:lpstr>
      <vt:lpstr>Calibri Light</vt:lpstr>
      <vt:lpstr>Cambria Math</vt:lpstr>
      <vt:lpstr>Times New Roman</vt:lpstr>
      <vt:lpstr>Verdana</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2 1</cp:lastModifiedBy>
  <cp:revision>116</cp:revision>
  <dcterms:created xsi:type="dcterms:W3CDTF">2015-05-06T09:02:23Z</dcterms:created>
  <dcterms:modified xsi:type="dcterms:W3CDTF">2021-04-09T04:36:23Z</dcterms:modified>
</cp:coreProperties>
</file>